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93" r:id="rId5"/>
    <p:sldId id="294" r:id="rId6"/>
    <p:sldId id="295" r:id="rId7"/>
    <p:sldId id="296" r:id="rId8"/>
    <p:sldId id="297" r:id="rId9"/>
    <p:sldId id="298" r:id="rId10"/>
    <p:sldId id="299" r:id="rId11"/>
    <p:sldId id="300" r:id="rId12"/>
    <p:sldId id="301" r:id="rId13"/>
    <p:sldId id="302" r:id="rId14"/>
    <p:sldId id="291" r:id="rId15"/>
    <p:sldId id="303" r:id="rId16"/>
    <p:sldId id="304" r:id="rId17"/>
    <p:sldId id="283" r:id="rId18"/>
    <p:sldId id="305" r:id="rId19"/>
    <p:sldId id="306" r:id="rId20"/>
    <p:sldId id="307" r:id="rId21"/>
    <p:sldId id="308" r:id="rId22"/>
    <p:sldId id="309" r:id="rId23"/>
    <p:sldId id="310" r:id="rId24"/>
    <p:sldId id="311" r:id="rId25"/>
    <p:sldId id="312" r:id="rId26"/>
    <p:sldId id="313" r:id="rId27"/>
    <p:sldId id="314" r:id="rId28"/>
    <p:sldId id="262"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BBB721B-0474-4C34-809F-BBAF99AD8CB7}">
          <p14:sldIdLst>
            <p14:sldId id="293"/>
            <p14:sldId id="294"/>
            <p14:sldId id="295"/>
            <p14:sldId id="296"/>
            <p14:sldId id="297"/>
            <p14:sldId id="298"/>
            <p14:sldId id="299"/>
            <p14:sldId id="300"/>
            <p14:sldId id="301"/>
            <p14:sldId id="302"/>
            <p14:sldId id="291"/>
            <p14:sldId id="303"/>
            <p14:sldId id="304"/>
            <p14:sldId id="283"/>
            <p14:sldId id="305"/>
            <p14:sldId id="306"/>
            <p14:sldId id="307"/>
            <p14:sldId id="308"/>
            <p14:sldId id="309"/>
            <p14:sldId id="310"/>
            <p14:sldId id="311"/>
            <p14:sldId id="312"/>
            <p14:sldId id="313"/>
            <p14:sldId id="314"/>
            <p14:sldId id="262"/>
          </p14:sldIdLst>
        </p14:section>
        <p14:section name="Section sans titre" id="{ED512A40-686F-40DB-B94C-1630E06CDAE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1D0"/>
    <a:srgbClr val="F3C1EE"/>
    <a:srgbClr val="00CC99"/>
    <a:srgbClr val="9999FF"/>
    <a:srgbClr val="FF7979"/>
    <a:srgbClr val="009999"/>
    <a:srgbClr val="660066"/>
    <a:srgbClr val="6666FF"/>
    <a:srgbClr val="A5002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autoAdjust="0"/>
    <p:restoredTop sz="87186" autoAdjust="0"/>
  </p:normalViewPr>
  <p:slideViewPr>
    <p:cSldViewPr snapToGrid="0">
      <p:cViewPr varScale="1">
        <p:scale>
          <a:sx n="61" d="100"/>
          <a:sy n="61" d="100"/>
        </p:scale>
        <p:origin x="860"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4F8A3-C303-4CB1-9637-9F2A159712AB}" type="datetimeFigureOut">
              <a:rPr lang="fr-FR" smtClean="0"/>
              <a:t>05/11/2023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0DCA8-C693-411F-8D2B-18B6BEF06C10}" type="slidenum">
              <a:rPr lang="fr-FR" smtClean="0"/>
              <a:t>‹N°›</a:t>
            </a:fld>
            <a:endParaRPr lang="fr-FR"/>
          </a:p>
        </p:txBody>
      </p:sp>
    </p:spTree>
    <p:extLst>
      <p:ext uri="{BB962C8B-B14F-4D97-AF65-F5344CB8AC3E}">
        <p14:creationId xmlns:p14="http://schemas.microsoft.com/office/powerpoint/2010/main" val="246536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Söhne"/>
              </a:rPr>
              <a:t>Quand l’on entend les banques dire </a:t>
            </a:r>
            <a:r>
              <a:rPr lang="fr-FR" b="1" i="0" dirty="0">
                <a:solidFill>
                  <a:schemeClr val="accent1">
                    <a:lumMod val="60000"/>
                    <a:lumOff val="40000"/>
                  </a:schemeClr>
                </a:solidFill>
                <a:effectLst/>
                <a:latin typeface="Bernard MT Condensed" panose="02050806060905020404" pitchFamily="18" charset="0"/>
              </a:rPr>
              <a:t>« Votre application bancaire au plus proche de vos besoins » ou encore « un écran à votre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chemeClr val="accent1">
                    <a:lumMod val="60000"/>
                    <a:lumOff val="40000"/>
                  </a:schemeClr>
                </a:solidFill>
                <a:effectLst/>
                <a:latin typeface="Bernard MT Condensed" panose="02050806060905020404" pitchFamily="18" charset="0"/>
              </a:rPr>
              <a:t>On peut se demander si c’est réellement le cas? (Emma)</a:t>
            </a:r>
            <a:endParaRPr lang="fr-FR" b="0" i="0" dirty="0">
              <a:solidFill>
                <a:srgbClr val="374151"/>
              </a:solidFill>
              <a:effectLst/>
              <a:latin typeface="Söhne"/>
            </a:endParaRPr>
          </a:p>
          <a:p>
            <a:r>
              <a:rPr lang="fr-FR" b="0" i="0" dirty="0">
                <a:solidFill>
                  <a:srgbClr val="374151"/>
                </a:solidFill>
                <a:effectLst/>
                <a:latin typeface="Söhne"/>
              </a:rPr>
              <a:t>Pour ce faire nous avons réalisé une analyse de sentiment en récupérant les expériences clients sur Google Play de 2 applis mobiles,  à savoir le crédit Agricole et BNP Paribas. (</a:t>
            </a:r>
            <a:r>
              <a:rPr lang="fr-FR" b="0" i="0" dirty="0" err="1">
                <a:solidFill>
                  <a:srgbClr val="374151"/>
                </a:solidFill>
                <a:effectLst/>
                <a:latin typeface="Söhne"/>
              </a:rPr>
              <a:t>faustine</a:t>
            </a:r>
            <a:r>
              <a:rPr lang="fr-FR" b="0" i="0" dirty="0">
                <a:solidFill>
                  <a:srgbClr val="374151"/>
                </a:solidFill>
                <a:effectLst/>
                <a:latin typeface="Söhne"/>
              </a:rPr>
              <a:t>)</a:t>
            </a:r>
            <a:endParaRPr lang="fr-FR"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a:t>
            </a:fld>
            <a:endParaRPr lang="fr-FR"/>
          </a:p>
        </p:txBody>
      </p:sp>
    </p:spTree>
    <p:extLst>
      <p:ext uri="{BB962C8B-B14F-4D97-AF65-F5344CB8AC3E}">
        <p14:creationId xmlns:p14="http://schemas.microsoft.com/office/powerpoint/2010/main" val="174310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on entraine le modèle à prédire les sentiments, pour cela on split nos données, en données d’entrainement, de validation et de test.</a:t>
            </a:r>
          </a:p>
          <a:p>
            <a:pPr rtl="0">
              <a:spcBef>
                <a:spcPts val="0"/>
              </a:spcBef>
              <a:spcAft>
                <a:spcPts val="800"/>
              </a:spcAft>
            </a:pPr>
            <a:r>
              <a:rPr lang="fr-FR" dirty="0"/>
              <a:t>Sur les graphiques du haut on voit que plus le modèle s’entraine plus il est précis, il prédit à 98% les données d’entrainement. Au même titre, le </a:t>
            </a:r>
            <a:r>
              <a:rPr lang="fr-FR" sz="1800" b="0" i="0" u="none" strike="noStrike" dirty="0">
                <a:solidFill>
                  <a:srgbClr val="374151"/>
                </a:solidFill>
                <a:effectLst/>
                <a:latin typeface="Roboto" panose="02000000000000000000" pitchFamily="2" charset="0"/>
              </a:rPr>
              <a:t>modèle est capable de faire des prédictions précises sur des données qu'il n'a jamais vues auparavant. Pour le CA il reste stable au bout de la 6eme </a:t>
            </a:r>
            <a:r>
              <a:rPr lang="fr-FR" sz="1800" b="0" i="0" u="none" strike="noStrike" dirty="0" err="1">
                <a:solidFill>
                  <a:srgbClr val="374151"/>
                </a:solidFill>
                <a:effectLst/>
                <a:latin typeface="Roboto" panose="02000000000000000000" pitchFamily="2" charset="0"/>
              </a:rPr>
              <a:t>epoch</a:t>
            </a:r>
            <a:r>
              <a:rPr lang="fr-FR" sz="1800" b="0" i="0" u="none" strike="noStrike" dirty="0">
                <a:solidFill>
                  <a:srgbClr val="374151"/>
                </a:solidFill>
                <a:effectLst/>
                <a:latin typeface="Roboto" panose="02000000000000000000" pitchFamily="2" charset="0"/>
              </a:rPr>
              <a:t> (phase d’entrainement) et pour la </a:t>
            </a:r>
            <a:r>
              <a:rPr lang="fr-FR" sz="1800" b="0" i="0" u="none" strike="noStrike" dirty="0" err="1">
                <a:solidFill>
                  <a:srgbClr val="374151"/>
                </a:solidFill>
                <a:effectLst/>
                <a:latin typeface="Roboto" panose="02000000000000000000" pitchFamily="2" charset="0"/>
              </a:rPr>
              <a:t>bnp</a:t>
            </a:r>
            <a:r>
              <a:rPr lang="fr-FR" sz="1800" b="0" i="0" u="none" strike="noStrike" dirty="0">
                <a:solidFill>
                  <a:srgbClr val="374151"/>
                </a:solidFill>
                <a:effectLst/>
                <a:latin typeface="Roboto" panose="02000000000000000000" pitchFamily="2" charset="0"/>
              </a:rPr>
              <a:t> au bout de la quatrième. Cela montre que le modèle n’est pas </a:t>
            </a:r>
            <a:r>
              <a:rPr lang="fr-FR" sz="1800" b="0" i="0" u="none" strike="noStrike" dirty="0" err="1">
                <a:solidFill>
                  <a:srgbClr val="374151"/>
                </a:solidFill>
                <a:effectLst/>
                <a:latin typeface="Roboto" panose="02000000000000000000" pitchFamily="2" charset="0"/>
              </a:rPr>
              <a:t>sur-entrainé</a:t>
            </a:r>
            <a:r>
              <a:rPr lang="fr-FR" sz="1800" b="0" i="0" u="none" strike="noStrike" dirty="0">
                <a:solidFill>
                  <a:srgbClr val="374151"/>
                </a:solidFill>
                <a:effectLst/>
                <a:latin typeface="Roboto" panose="02000000000000000000" pitchFamily="2" charset="0"/>
              </a:rPr>
              <a:t>. </a:t>
            </a:r>
            <a:endParaRPr lang="fr-FR" b="0" dirty="0">
              <a:effectLst/>
            </a:endParaRPr>
          </a:p>
          <a:p>
            <a:pPr rtl="0">
              <a:spcBef>
                <a:spcPts val="0"/>
              </a:spcBef>
              <a:spcAft>
                <a:spcPts val="800"/>
              </a:spcAft>
            </a:pPr>
            <a:r>
              <a:rPr lang="fr-FR" b="0" dirty="0"/>
              <a:t>Ensuite si l’on regarde les données test et au vu de la classification multi-classes, on peut considérer qu’un score de prédiction de 0.7 est un bon indicateur.</a:t>
            </a:r>
            <a:endParaRPr lang="fr-FR" b="0" dirty="0">
              <a:effectLst/>
            </a:endParaRPr>
          </a:p>
          <a:p>
            <a:r>
              <a:rPr lang="fr-FR" b="0" dirty="0"/>
              <a:t>On voit également qu’il arrive à très bien prédire les avis positifs et négatifs, soit plus de 80%. </a:t>
            </a:r>
          </a:p>
          <a:p>
            <a:r>
              <a:rPr lang="fr-FR" b="0" dirty="0"/>
              <a:t>Ici le CA prédit mieux les commentaires positifs et à l’inverse, la </a:t>
            </a:r>
            <a:r>
              <a:rPr lang="fr-FR" b="0" dirty="0" err="1"/>
              <a:t>bnp</a:t>
            </a:r>
            <a:r>
              <a:rPr lang="fr-FR" b="0" dirty="0"/>
              <a:t> prédit mieux les commentaires négatifs. </a:t>
            </a:r>
          </a:p>
          <a:p>
            <a:r>
              <a:rPr lang="fr-FR" b="0" dirty="0"/>
              <a:t>Cependant notre modèle à plus de mal à prédire les avis neutres. </a:t>
            </a:r>
            <a:br>
              <a:rPr lang="fr-FR" b="0" dirty="0"/>
            </a:br>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t>Ici ‘not </a:t>
            </a:r>
            <a:r>
              <a:rPr lang="fr-FR" b="0" dirty="0" err="1"/>
              <a:t>very</a:t>
            </a:r>
            <a:r>
              <a:rPr lang="fr-FR" b="0" dirty="0"/>
              <a:t> good’ est bien considéré comment un commentaire négatif. </a:t>
            </a:r>
            <a:r>
              <a:rPr lang="fr-FR" sz="1200" b="0" i="0" u="none" strike="noStrike" dirty="0">
                <a:solidFill>
                  <a:srgbClr val="374151"/>
                </a:solidFill>
                <a:effectLst/>
                <a:latin typeface="Roboto" panose="02000000000000000000" pitchFamily="2" charset="0"/>
              </a:rPr>
              <a:t>(Faustine)</a:t>
            </a:r>
          </a:p>
          <a:p>
            <a:endParaRPr lang="fr-FR" b="0" dirty="0"/>
          </a:p>
          <a:p>
            <a:endParaRPr lang="fr-FR"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10</a:t>
            </a:fld>
            <a:endParaRPr lang="fr-FR"/>
          </a:p>
        </p:txBody>
      </p:sp>
    </p:spTree>
    <p:extLst>
      <p:ext uri="{BB962C8B-B14F-4D97-AF65-F5344CB8AC3E}">
        <p14:creationId xmlns:p14="http://schemas.microsoft.com/office/powerpoint/2010/main" val="88650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que les commentaires sont classifiés par le modèle BERT, on peut les utiliser pour analyser les sentiments en profondeur avec le modèle LDA. Pour cela nous avons décidé de séparer les avis positifs des avis négatifs et de travailler sur l’année 2020 et 2022 pour chaque application. Il y aura donc 8 LDA en tout.</a:t>
            </a:r>
          </a:p>
          <a:p>
            <a:r>
              <a:rPr lang="fr-FR" dirty="0"/>
              <a:t>Décrire rapidement (</a:t>
            </a:r>
            <a:r>
              <a:rPr lang="fr-FR" dirty="0" err="1"/>
              <a:t>emma</a:t>
            </a:r>
            <a:r>
              <a:rPr lang="fr-FR" dirty="0"/>
              <a:t>)</a:t>
            </a:r>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11</a:t>
            </a:fld>
            <a:endParaRPr lang="fr-FR"/>
          </a:p>
        </p:txBody>
      </p:sp>
    </p:spTree>
    <p:extLst>
      <p:ext uri="{BB962C8B-B14F-4D97-AF65-F5344CB8AC3E}">
        <p14:creationId xmlns:p14="http://schemas.microsoft.com/office/powerpoint/2010/main" val="332057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i="0" dirty="0">
              <a:solidFill>
                <a:srgbClr val="271A38"/>
              </a:solidFill>
              <a:effectLst/>
              <a:latin typeface="Inter"/>
            </a:endParaRPr>
          </a:p>
          <a:p>
            <a:r>
              <a:rPr lang="fr-FR" b="0" i="0" dirty="0">
                <a:solidFill>
                  <a:srgbClr val="271A38"/>
                </a:solidFill>
                <a:effectLst/>
                <a:latin typeface="Inter"/>
              </a:rPr>
              <a:t>Le </a:t>
            </a:r>
            <a:r>
              <a:rPr lang="fr-FR" b="0" i="0" dirty="0" err="1">
                <a:solidFill>
                  <a:srgbClr val="271A38"/>
                </a:solidFill>
                <a:effectLst/>
                <a:latin typeface="Inter"/>
              </a:rPr>
              <a:t>lda</a:t>
            </a:r>
            <a:r>
              <a:rPr lang="fr-FR" b="0" i="0" dirty="0">
                <a:solidFill>
                  <a:srgbClr val="271A38"/>
                </a:solidFill>
                <a:effectLst/>
                <a:latin typeface="Inter"/>
              </a:rPr>
              <a:t> est un modèle qui récupère les mots des thèmes pour découvrir les sujets cachés dans un ensemble de commentaires. Il est ainsi plus sophistiqué que le nuage de mots.</a:t>
            </a:r>
          </a:p>
          <a:p>
            <a:endParaRPr lang="fr-FR" b="0" i="0" dirty="0">
              <a:solidFill>
                <a:srgbClr val="271A38"/>
              </a:solidFill>
              <a:effectLst/>
              <a:latin typeface="Inter"/>
            </a:endParaRPr>
          </a:p>
          <a:p>
            <a:r>
              <a:rPr lang="fr-FR" b="0" i="0" dirty="0">
                <a:solidFill>
                  <a:srgbClr val="271A38"/>
                </a:solidFill>
                <a:effectLst/>
                <a:latin typeface="Inter"/>
              </a:rPr>
              <a:t>Bag of </a:t>
            </a:r>
            <a:r>
              <a:rPr lang="fr-FR" b="0" i="0" dirty="0" err="1">
                <a:solidFill>
                  <a:srgbClr val="271A38"/>
                </a:solidFill>
                <a:effectLst/>
                <a:latin typeface="Inter"/>
              </a:rPr>
              <a:t>words</a:t>
            </a:r>
            <a:r>
              <a:rPr lang="fr-FR" b="0" i="0" dirty="0">
                <a:solidFill>
                  <a:srgbClr val="271A38"/>
                </a:solidFill>
                <a:effectLst/>
                <a:latin typeface="Inter"/>
              </a:rPr>
              <a:t> : Chaque document du corpus est un ensemble de mots </a:t>
            </a:r>
            <a:r>
              <a:rPr lang="fr-FR" b="1" i="0" dirty="0">
                <a:solidFill>
                  <a:srgbClr val="271A38"/>
                </a:solidFill>
                <a:effectLst/>
                <a:latin typeface="Inter"/>
              </a:rPr>
              <a:t>sans ordre</a:t>
            </a:r>
          </a:p>
          <a:p>
            <a:r>
              <a:rPr lang="fr-FR" b="1" i="0" dirty="0">
                <a:solidFill>
                  <a:srgbClr val="271A38"/>
                </a:solidFill>
                <a:effectLst/>
                <a:latin typeface="Inter"/>
              </a:rPr>
              <a:t>Stop </a:t>
            </a:r>
            <a:r>
              <a:rPr lang="fr-FR" b="1" i="0" dirty="0" err="1">
                <a:solidFill>
                  <a:srgbClr val="271A38"/>
                </a:solidFill>
                <a:effectLst/>
                <a:latin typeface="Inter"/>
              </a:rPr>
              <a:t>word</a:t>
            </a:r>
            <a:r>
              <a:rPr lang="fr-FR" b="1" i="0" dirty="0">
                <a:solidFill>
                  <a:srgbClr val="271A38"/>
                </a:solidFill>
                <a:effectLst/>
                <a:latin typeface="Inter"/>
              </a:rPr>
              <a:t> : Supprime les mots sans information (le , la , il)</a:t>
            </a:r>
          </a:p>
          <a:p>
            <a:r>
              <a:rPr lang="fr-FR" b="1" i="0" dirty="0" err="1">
                <a:solidFill>
                  <a:srgbClr val="271A38"/>
                </a:solidFill>
                <a:effectLst/>
                <a:latin typeface="Inter"/>
              </a:rPr>
              <a:t>N_grammes</a:t>
            </a:r>
            <a:r>
              <a:rPr lang="fr-FR" b="1" i="0" dirty="0">
                <a:solidFill>
                  <a:srgbClr val="271A38"/>
                </a:solidFill>
                <a:effectLst/>
                <a:latin typeface="Inter"/>
              </a:rPr>
              <a:t> : assemble des mots pour leur données du contexte « l’université de Rennes » ou « New York »</a:t>
            </a:r>
          </a:p>
          <a:p>
            <a:r>
              <a:rPr lang="fr-FR" b="0" i="0" dirty="0">
                <a:solidFill>
                  <a:srgbClr val="374151"/>
                </a:solidFill>
                <a:effectLst/>
                <a:latin typeface="Söhne"/>
              </a:rPr>
              <a:t>la lemmatisation réduira les mots "mange", "manges", "mangé" à la forme de base "manger"</a:t>
            </a:r>
            <a:endParaRPr lang="fr-FR" b="1" i="0" dirty="0">
              <a:solidFill>
                <a:srgbClr val="271A38"/>
              </a:solidFill>
              <a:effectLst/>
              <a:latin typeface="Inter"/>
            </a:endParaRPr>
          </a:p>
          <a:p>
            <a:endParaRPr lang="fr-FR" b="0" i="0" dirty="0">
              <a:solidFill>
                <a:srgbClr val="271A38"/>
              </a:solidFill>
              <a:effectLst/>
              <a:latin typeface="Inter"/>
            </a:endParaRPr>
          </a:p>
          <a:p>
            <a:r>
              <a:rPr lang="fr-FR" b="0" i="0" dirty="0">
                <a:solidFill>
                  <a:srgbClr val="271A38"/>
                </a:solidFill>
                <a:effectLst/>
                <a:latin typeface="Inter"/>
              </a:rPr>
              <a:t>Le modèle regarde la proba qu’un mot tombe dans un document, puis la proba qu’un thème tombe dans un document et la proba </a:t>
            </a:r>
            <a:r>
              <a:rPr lang="fr-FR" b="0" i="0" dirty="0" err="1">
                <a:solidFill>
                  <a:srgbClr val="271A38"/>
                </a:solidFill>
                <a:effectLst/>
                <a:latin typeface="Inter"/>
              </a:rPr>
              <a:t>q’un</a:t>
            </a:r>
            <a:r>
              <a:rPr lang="fr-FR" b="0" i="0" dirty="0">
                <a:solidFill>
                  <a:srgbClr val="271A38"/>
                </a:solidFill>
                <a:effectLst/>
                <a:latin typeface="Inter"/>
              </a:rPr>
              <a:t> thème tombe dans l’ensemble des documents.</a:t>
            </a:r>
          </a:p>
          <a:p>
            <a:r>
              <a:rPr lang="fr-FR" b="0" i="0" dirty="0">
                <a:solidFill>
                  <a:srgbClr val="271A38"/>
                </a:solidFill>
                <a:effectLst/>
                <a:latin typeface="Inter"/>
              </a:rPr>
              <a:t>Ce qui nous permet par la suite de déterminer le thème d’un document, les mots les plus associés à certains thèmes.</a:t>
            </a:r>
          </a:p>
          <a:p>
            <a:endParaRPr lang="fr-FR" b="0" i="0" dirty="0">
              <a:solidFill>
                <a:srgbClr val="271A38"/>
              </a:solidFill>
              <a:effectLst/>
              <a:latin typeface="Inter"/>
            </a:endParaRPr>
          </a:p>
          <a:p>
            <a:r>
              <a:rPr lang="fr-FR" b="0" i="0" dirty="0">
                <a:solidFill>
                  <a:srgbClr val="271A38"/>
                </a:solidFill>
                <a:effectLst/>
                <a:latin typeface="Inter"/>
              </a:rPr>
              <a:t>Puis pour optimiser le modèle, on pouvait ajuster la valeur de cohérence, le nb de sujet, le alpha et le beta. Pour choisir, il suffit de regarder parmi toutes les propositions que nous renvoie le code python, la valeur de cohérence la plus forte. (</a:t>
            </a:r>
            <a:r>
              <a:rPr lang="fr-FR" b="0" i="0" dirty="0" err="1">
                <a:solidFill>
                  <a:srgbClr val="271A38"/>
                </a:solidFill>
                <a:effectLst/>
                <a:latin typeface="Inter"/>
              </a:rPr>
              <a:t>emma</a:t>
            </a:r>
            <a:r>
              <a:rPr lang="fr-FR" b="0" i="0" dirty="0">
                <a:solidFill>
                  <a:srgbClr val="271A38"/>
                </a:solidFill>
                <a:effectLst/>
                <a:latin typeface="Inter"/>
              </a:rPr>
              <a:t>)</a:t>
            </a:r>
            <a:endParaRPr lang="fr-FR" b="1"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12</a:t>
            </a:fld>
            <a:endParaRPr lang="fr-FR"/>
          </a:p>
        </p:txBody>
      </p:sp>
    </p:spTree>
    <p:extLst>
      <p:ext uri="{BB962C8B-B14F-4D97-AF65-F5344CB8AC3E}">
        <p14:creationId xmlns:p14="http://schemas.microsoft.com/office/powerpoint/2010/main" val="325157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continu avec le même exemple.</a:t>
            </a:r>
          </a:p>
          <a:p>
            <a:r>
              <a:rPr lang="fr-FR" dirty="0"/>
              <a:t>On voit que le modèle a bien récupéré 4 thèmes différents parmi les commentaires négatifs du Crédit Agricole en 2022.</a:t>
            </a:r>
          </a:p>
          <a:p>
            <a:r>
              <a:rPr lang="fr-FR" dirty="0"/>
              <a:t>Par exemple, le thème 1 est très présent dans la moitié des commentaires. </a:t>
            </a:r>
          </a:p>
          <a:p>
            <a:r>
              <a:rPr lang="fr-FR" dirty="0"/>
              <a:t>Le mot version est celui qui revient le plus souvent parmi ce thème (rouge) et même l’ensemble des thèmes (bleu).</a:t>
            </a:r>
          </a:p>
          <a:p>
            <a:endParaRPr lang="fr-FR" b="0" dirty="0"/>
          </a:p>
          <a:p>
            <a:r>
              <a:rPr lang="fr-FR" sz="1800" b="0" i="0" u="none" strike="noStrike" dirty="0">
                <a:solidFill>
                  <a:srgbClr val="374151"/>
                </a:solidFill>
                <a:effectLst/>
                <a:latin typeface="Roboto" panose="02000000000000000000" pitchFamily="2" charset="0"/>
              </a:rPr>
              <a:t>Ce premier thème semble être lié à un mécontentement de la nouvelle version avec des pb tels que les virements, les dépenses et les </a:t>
            </a:r>
            <a:r>
              <a:rPr lang="fr-FR" sz="1800" b="0" i="0" u="none" strike="noStrike" dirty="0" err="1">
                <a:solidFill>
                  <a:srgbClr val="374151"/>
                </a:solidFill>
                <a:effectLst/>
                <a:latin typeface="Roboto" panose="02000000000000000000" pitchFamily="2" charset="0"/>
              </a:rPr>
              <a:t>paiments</a:t>
            </a:r>
            <a:r>
              <a:rPr lang="fr-FR" sz="1800" b="0" i="0" u="none" strike="noStrike" dirty="0">
                <a:solidFill>
                  <a:srgbClr val="374151"/>
                </a:solidFill>
                <a:effectLst/>
                <a:latin typeface="Roboto" panose="02000000000000000000" pitchFamily="2" charset="0"/>
              </a:rPr>
              <a:t>. Les utilisateurs semblent donner des retours globalement négative.</a:t>
            </a:r>
          </a:p>
          <a:p>
            <a:endParaRPr lang="fr-FR" sz="1800" b="1" i="0" u="none" strike="noStrike" dirty="0">
              <a:solidFill>
                <a:srgbClr val="374151"/>
              </a:solidFill>
              <a:effectLst/>
              <a:latin typeface="Roboto" panose="02000000000000000000" pitchFamily="2" charset="0"/>
            </a:endParaRPr>
          </a:p>
          <a:p>
            <a:r>
              <a:rPr lang="fr-FR" sz="1800" b="0" i="0" u="none" strike="noStrike" dirty="0">
                <a:solidFill>
                  <a:srgbClr val="374151"/>
                </a:solidFill>
                <a:effectLst/>
                <a:latin typeface="Roboto" panose="02000000000000000000" pitchFamily="2" charset="0"/>
              </a:rPr>
              <a:t>Nous allons pas expliquer les autres thèmes pour ne pas se répéter sachant que c’est le même mécanisme. Cependant si vous avez des questions, on pourra approfondir.</a:t>
            </a:r>
          </a:p>
          <a:p>
            <a:endParaRPr lang="fr-FR" sz="1800" b="0" i="0" u="none" strike="noStrike" dirty="0">
              <a:solidFill>
                <a:srgbClr val="374151"/>
              </a:solidFill>
              <a:effectLst/>
              <a:latin typeface="Roboto" panose="02000000000000000000" pitchFamily="2" charset="0"/>
            </a:endParaRPr>
          </a:p>
          <a:p>
            <a:r>
              <a:rPr lang="fr-FR" sz="1800" b="1" i="0" u="none" strike="noStrike" dirty="0">
                <a:solidFill>
                  <a:srgbClr val="374151"/>
                </a:solidFill>
                <a:effectLst/>
                <a:latin typeface="Roboto" panose="02000000000000000000" pitchFamily="2" charset="0"/>
              </a:rPr>
              <a:t>Pour question : </a:t>
            </a:r>
          </a:p>
          <a:p>
            <a:r>
              <a:rPr lang="fr-FR" sz="1800" b="1" i="0" u="none" strike="noStrike" dirty="0" err="1">
                <a:solidFill>
                  <a:srgbClr val="374151"/>
                </a:solidFill>
                <a:effectLst/>
                <a:latin typeface="Roboto" panose="02000000000000000000" pitchFamily="2" charset="0"/>
              </a:rPr>
              <a:t>theme</a:t>
            </a:r>
            <a:r>
              <a:rPr lang="fr-FR" sz="1800" b="1" i="0" u="none" strike="noStrike" dirty="0">
                <a:solidFill>
                  <a:srgbClr val="374151"/>
                </a:solidFill>
                <a:effectLst/>
                <a:latin typeface="Roboto" panose="02000000000000000000" pitchFamily="2" charset="0"/>
              </a:rPr>
              <a:t> 2 : dépenses et des transactions</a:t>
            </a:r>
          </a:p>
          <a:p>
            <a:r>
              <a:rPr lang="fr-FR" sz="1800" b="1" i="0" u="none" strike="noStrike" dirty="0" err="1">
                <a:solidFill>
                  <a:srgbClr val="374151"/>
                </a:solidFill>
                <a:effectLst/>
                <a:latin typeface="Roboto" panose="02000000000000000000" pitchFamily="2" charset="0"/>
              </a:rPr>
              <a:t>Theme</a:t>
            </a:r>
            <a:r>
              <a:rPr lang="fr-FR" sz="1800" b="1" i="0" u="none" strike="noStrike" dirty="0">
                <a:solidFill>
                  <a:srgbClr val="374151"/>
                </a:solidFill>
                <a:effectLst/>
                <a:latin typeface="Roboto" panose="02000000000000000000" pitchFamily="2" charset="0"/>
              </a:rPr>
              <a:t> 3 : qualité du service</a:t>
            </a:r>
          </a:p>
          <a:p>
            <a:r>
              <a:rPr lang="fr-FR" sz="1800" b="1" i="0" u="none" strike="noStrike" dirty="0" err="1">
                <a:solidFill>
                  <a:srgbClr val="374151"/>
                </a:solidFill>
                <a:effectLst/>
                <a:latin typeface="Roboto" panose="02000000000000000000" pitchFamily="2" charset="0"/>
              </a:rPr>
              <a:t>Theme</a:t>
            </a:r>
            <a:r>
              <a:rPr lang="fr-FR" sz="1800" b="1" i="0" u="none" strike="noStrike" dirty="0">
                <a:solidFill>
                  <a:srgbClr val="374151"/>
                </a:solidFill>
                <a:effectLst/>
                <a:latin typeface="Roboto" panose="02000000000000000000" pitchFamily="2" charset="0"/>
              </a:rPr>
              <a:t> 4 : sécurité et Zambie (</a:t>
            </a:r>
            <a:r>
              <a:rPr lang="fr-FR" sz="1800" b="1" i="0" u="none" strike="noStrike" dirty="0" err="1">
                <a:solidFill>
                  <a:srgbClr val="374151"/>
                </a:solidFill>
                <a:effectLst/>
                <a:latin typeface="Roboto" panose="02000000000000000000" pitchFamily="2" charset="0"/>
              </a:rPr>
              <a:t>faustine</a:t>
            </a:r>
            <a:r>
              <a:rPr lang="fr-FR" sz="1800" b="1" i="0" u="none" strike="noStrike" dirty="0">
                <a:solidFill>
                  <a:srgbClr val="374151"/>
                </a:solidFill>
                <a:effectLst/>
                <a:latin typeface="Roboto" panose="02000000000000000000" pitchFamily="2" charset="0"/>
              </a:rPr>
              <a:t>)</a:t>
            </a:r>
            <a:endParaRPr lang="fr-FR"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13</a:t>
            </a:fld>
            <a:endParaRPr lang="fr-FR"/>
          </a:p>
        </p:txBody>
      </p:sp>
    </p:spTree>
    <p:extLst>
      <p:ext uri="{BB962C8B-B14F-4D97-AF65-F5344CB8AC3E}">
        <p14:creationId xmlns:p14="http://schemas.microsoft.com/office/powerpoint/2010/main" val="966360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(Faustine)</a:t>
            </a:r>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14</a:t>
            </a:fld>
            <a:endParaRPr lang="fr-FR"/>
          </a:p>
        </p:txBody>
      </p:sp>
    </p:spTree>
    <p:extLst>
      <p:ext uri="{BB962C8B-B14F-4D97-AF65-F5344CB8AC3E}">
        <p14:creationId xmlns:p14="http://schemas.microsoft.com/office/powerpoint/2010/main" val="956448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15</a:t>
            </a:fld>
            <a:endParaRPr lang="fr-FR"/>
          </a:p>
        </p:txBody>
      </p:sp>
    </p:spTree>
    <p:extLst>
      <p:ext uri="{BB962C8B-B14F-4D97-AF65-F5344CB8AC3E}">
        <p14:creationId xmlns:p14="http://schemas.microsoft.com/office/powerpoint/2010/main" val="1735358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16</a:t>
            </a:fld>
            <a:endParaRPr lang="fr-FR"/>
          </a:p>
        </p:txBody>
      </p:sp>
    </p:spTree>
    <p:extLst>
      <p:ext uri="{BB962C8B-B14F-4D97-AF65-F5344CB8AC3E}">
        <p14:creationId xmlns:p14="http://schemas.microsoft.com/office/powerpoint/2010/main" val="1068041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17</a:t>
            </a:fld>
            <a:endParaRPr lang="fr-FR"/>
          </a:p>
        </p:txBody>
      </p:sp>
    </p:spTree>
    <p:extLst>
      <p:ext uri="{BB962C8B-B14F-4D97-AF65-F5344CB8AC3E}">
        <p14:creationId xmlns:p14="http://schemas.microsoft.com/office/powerpoint/2010/main" val="1532771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18</a:t>
            </a:fld>
            <a:endParaRPr lang="fr-FR"/>
          </a:p>
        </p:txBody>
      </p:sp>
    </p:spTree>
    <p:extLst>
      <p:ext uri="{BB962C8B-B14F-4D97-AF65-F5344CB8AC3E}">
        <p14:creationId xmlns:p14="http://schemas.microsoft.com/office/powerpoint/2010/main" val="310999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19</a:t>
            </a:fld>
            <a:endParaRPr lang="fr-FR"/>
          </a:p>
        </p:txBody>
      </p:sp>
    </p:spTree>
    <p:extLst>
      <p:ext uri="{BB962C8B-B14F-4D97-AF65-F5344CB8AC3E}">
        <p14:creationId xmlns:p14="http://schemas.microsoft.com/office/powerpoint/2010/main" val="26127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Commençons tout de suite par nous familiariser avec nos données (Faustine)</a:t>
            </a:r>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2</a:t>
            </a:fld>
            <a:endParaRPr lang="fr-FR"/>
          </a:p>
        </p:txBody>
      </p:sp>
    </p:spTree>
    <p:extLst>
      <p:ext uri="{BB962C8B-B14F-4D97-AF65-F5344CB8AC3E}">
        <p14:creationId xmlns:p14="http://schemas.microsoft.com/office/powerpoint/2010/main" val="4116742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20</a:t>
            </a:fld>
            <a:endParaRPr lang="fr-FR"/>
          </a:p>
        </p:txBody>
      </p:sp>
    </p:spTree>
    <p:extLst>
      <p:ext uri="{BB962C8B-B14F-4D97-AF65-F5344CB8AC3E}">
        <p14:creationId xmlns:p14="http://schemas.microsoft.com/office/powerpoint/2010/main" val="3896730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21</a:t>
            </a:fld>
            <a:endParaRPr lang="fr-FR"/>
          </a:p>
        </p:txBody>
      </p:sp>
    </p:spTree>
    <p:extLst>
      <p:ext uri="{BB962C8B-B14F-4D97-AF65-F5344CB8AC3E}">
        <p14:creationId xmlns:p14="http://schemas.microsoft.com/office/powerpoint/2010/main" val="3669067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22</a:t>
            </a:fld>
            <a:endParaRPr lang="fr-FR"/>
          </a:p>
        </p:txBody>
      </p:sp>
    </p:spTree>
    <p:extLst>
      <p:ext uri="{BB962C8B-B14F-4D97-AF65-F5344CB8AC3E}">
        <p14:creationId xmlns:p14="http://schemas.microsoft.com/office/powerpoint/2010/main" val="2605529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23</a:t>
            </a:fld>
            <a:endParaRPr lang="fr-FR"/>
          </a:p>
        </p:txBody>
      </p:sp>
    </p:spTree>
    <p:extLst>
      <p:ext uri="{BB962C8B-B14F-4D97-AF65-F5344CB8AC3E}">
        <p14:creationId xmlns:p14="http://schemas.microsoft.com/office/powerpoint/2010/main" val="2064253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24</a:t>
            </a:fld>
            <a:endParaRPr lang="fr-FR"/>
          </a:p>
        </p:txBody>
      </p:sp>
    </p:spTree>
    <p:extLst>
      <p:ext uri="{BB962C8B-B14F-4D97-AF65-F5344CB8AC3E}">
        <p14:creationId xmlns:p14="http://schemas.microsoft.com/office/powerpoint/2010/main" val="1992852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(Emma ou Faustine)</a:t>
            </a:r>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25</a:t>
            </a:fld>
            <a:endParaRPr lang="fr-FR"/>
          </a:p>
        </p:txBody>
      </p:sp>
    </p:spTree>
    <p:extLst>
      <p:ext uri="{BB962C8B-B14F-4D97-AF65-F5344CB8AC3E}">
        <p14:creationId xmlns:p14="http://schemas.microsoft.com/office/powerpoint/2010/main" val="2770215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 récupéré le double de commentaire pour le CA.</a:t>
            </a:r>
          </a:p>
          <a:p>
            <a:r>
              <a:rPr lang="fr-FR" dirty="0"/>
              <a:t>Les clients notent moins bien les applis mobiles quand il commente.</a:t>
            </a:r>
          </a:p>
          <a:p>
            <a:r>
              <a:rPr lang="fr-FR" dirty="0"/>
              <a:t>Les clients sont soit très content, soit très mécontent. (</a:t>
            </a:r>
            <a:r>
              <a:rPr lang="fr-FR" dirty="0" err="1"/>
              <a:t>faustine</a:t>
            </a:r>
            <a:r>
              <a:rPr lang="fr-FR" dirty="0"/>
              <a:t>)</a:t>
            </a:r>
          </a:p>
          <a:p>
            <a:endParaRPr lang="fr-FR" dirty="0"/>
          </a:p>
          <a:p>
            <a:r>
              <a:rPr lang="fr-FR" dirty="0"/>
              <a:t>Pour ce faire une idée de la répartition des avis entre négative, neutre et positif, on a regardé les notes attribuées à chaque commentaire.  Si celle-ci est entre 1 et 2 alors c’est un « commentaire négatif », si la note est de 3, c’est considéré comme un « avis neutre » et quand le commentaire a une note entre 4 et 5 alors l’avis est « positif ».</a:t>
            </a:r>
          </a:p>
          <a:p>
            <a:r>
              <a:rPr lang="fr-FR" dirty="0"/>
              <a:t>On voit que dernièrement, on possède un grand nombre de commentaires pour faire des analyses de sentiments. (</a:t>
            </a:r>
            <a:r>
              <a:rPr lang="fr-FR" dirty="0" err="1"/>
              <a:t>emma</a:t>
            </a:r>
            <a:r>
              <a:rPr lang="fr-FR" dirty="0"/>
              <a:t>)</a:t>
            </a:r>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3</a:t>
            </a:fld>
            <a:endParaRPr lang="fr-FR"/>
          </a:p>
        </p:txBody>
      </p:sp>
    </p:spTree>
    <p:extLst>
      <p:ext uri="{BB962C8B-B14F-4D97-AF65-F5344CB8AC3E}">
        <p14:creationId xmlns:p14="http://schemas.microsoft.com/office/powerpoint/2010/main" val="293540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que l’on visualise nos données, il est intéressant de faire cette fois-ci une analyse de texte sur l’ensemble des commentaires (</a:t>
            </a:r>
            <a:r>
              <a:rPr lang="fr-FR" dirty="0" err="1"/>
              <a:t>emma</a:t>
            </a:r>
            <a:r>
              <a:rPr lang="fr-FR" dirty="0"/>
              <a:t>)</a:t>
            </a:r>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4</a:t>
            </a:fld>
            <a:endParaRPr lang="fr-FR"/>
          </a:p>
        </p:txBody>
      </p:sp>
    </p:spTree>
    <p:extLst>
      <p:ext uri="{BB962C8B-B14F-4D97-AF65-F5344CB8AC3E}">
        <p14:creationId xmlns:p14="http://schemas.microsoft.com/office/powerpoint/2010/main" val="2622799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FF0066"/>
                </a:solidFill>
                <a:latin typeface="Bernard MT Condensed" panose="02050806060905020404" pitchFamily="18" charset="0"/>
              </a:rPr>
              <a:t>Nuage de 200 mots qui reviennent souvent sur les applications depuis 2010.  (Emma)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FF0066"/>
                </a:solidFill>
                <a:latin typeface="Bernard MT Condensed" panose="02050806060905020404" pitchFamily="18" charset="0"/>
              </a:rPr>
              <a:t>On a mis ces mots dans CHATGPT et on lui a demandé de nous trouver des points communs et différents entre les deux nuages de mots.</a:t>
            </a:r>
          </a:p>
          <a:p>
            <a:endParaRPr lang="fr-FR"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5</a:t>
            </a:fld>
            <a:endParaRPr lang="fr-FR"/>
          </a:p>
        </p:txBody>
      </p:sp>
    </p:spTree>
    <p:extLst>
      <p:ext uri="{BB962C8B-B14F-4D97-AF65-F5344CB8AC3E}">
        <p14:creationId xmlns:p14="http://schemas.microsoft.com/office/powerpoint/2010/main" val="1583723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dirty="0">
                <a:solidFill>
                  <a:srgbClr val="374151"/>
                </a:solidFill>
                <a:effectLst/>
                <a:latin typeface="Roboto" panose="02000000000000000000" pitchFamily="2" charset="0"/>
              </a:rPr>
              <a:t>Ils partagent de nombreux termes liés aux applications bancaires et à leurs fonctionnalités. </a:t>
            </a:r>
            <a:r>
              <a:rPr lang="fr-FR" sz="1200" dirty="0">
                <a:solidFill>
                  <a:srgbClr val="FF0066"/>
                </a:solidFill>
                <a:latin typeface="Bernard MT Condensed" panose="02050806060905020404" pitchFamily="18" charset="0"/>
              </a:rPr>
              <a:t>Notamment avec « application » ou « banque ».</a:t>
            </a:r>
            <a:endParaRPr lang="fr-FR" sz="1200" b="0" i="0" u="none" strike="noStrike" dirty="0">
              <a:solidFill>
                <a:srgbClr val="37415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dirty="0">
                <a:solidFill>
                  <a:srgbClr val="374151"/>
                </a:solidFill>
                <a:effectLst/>
                <a:latin typeface="Roboto" panose="02000000000000000000" pitchFamily="2" charset="0"/>
              </a:rPr>
              <a:t>La première liste (CA) comprend des termes plus axés sur les problèmes techniques comme « </a:t>
            </a:r>
            <a:r>
              <a:rPr lang="fr-FR" sz="1200" b="0" i="0" u="none" strike="noStrike" dirty="0" err="1">
                <a:solidFill>
                  <a:srgbClr val="374151"/>
                </a:solidFill>
                <a:effectLst/>
                <a:latin typeface="Roboto" panose="02000000000000000000" pitchFamily="2" charset="0"/>
              </a:rPr>
              <a:t>securipass</a:t>
            </a:r>
            <a:r>
              <a:rPr lang="fr-FR" sz="1200" b="0" i="0" u="none" strike="noStrike" dirty="0">
                <a:solidFill>
                  <a:srgbClr val="374151"/>
                </a:solidFill>
                <a:effectLst/>
                <a:latin typeface="Roboto" panose="02000000000000000000" pitchFamily="2" charset="0"/>
              </a:rPr>
              <a:t> ». (</a:t>
            </a:r>
            <a:r>
              <a:rPr lang="fr-FR" sz="1200" b="0" i="0" u="none" strike="noStrike" dirty="0" err="1">
                <a:solidFill>
                  <a:srgbClr val="374151"/>
                </a:solidFill>
                <a:effectLst/>
                <a:latin typeface="Roboto" panose="02000000000000000000" pitchFamily="2" charset="0"/>
              </a:rPr>
              <a:t>emma</a:t>
            </a:r>
            <a:r>
              <a:rPr lang="fr-FR" sz="1200" b="0" i="0" u="none" strike="noStrike" dirty="0">
                <a:solidFill>
                  <a:srgbClr val="374151"/>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dirty="0">
                <a:solidFill>
                  <a:srgbClr val="374151"/>
                </a:solidFill>
                <a:effectLst/>
                <a:latin typeface="Roboto" panose="02000000000000000000" pitchFamily="2" charset="0"/>
              </a:rPr>
              <a:t>La deuxième liste(BNP) semble contenir des fonctionnalités linguistiques comme « French », « English ». (</a:t>
            </a:r>
            <a:r>
              <a:rPr lang="fr-FR" sz="1200" b="0" i="0" u="none" strike="noStrike" dirty="0" err="1">
                <a:solidFill>
                  <a:srgbClr val="374151"/>
                </a:solidFill>
                <a:effectLst/>
                <a:latin typeface="Roboto" panose="02000000000000000000" pitchFamily="2" charset="0"/>
              </a:rPr>
              <a:t>faustine</a:t>
            </a:r>
            <a:r>
              <a:rPr lang="fr-FR" sz="1200" b="0" i="0" u="none" strike="noStrike" dirty="0">
                <a:solidFill>
                  <a:srgbClr val="374151"/>
                </a:solidFill>
                <a:effectLst/>
                <a:latin typeface="Roboto" panose="02000000000000000000" pitchFamily="2" charset="0"/>
              </a:rPr>
              <a:t>)</a:t>
            </a:r>
            <a:endParaRPr lang="fr-FR" b="0" dirty="0">
              <a:effectLst/>
            </a:endParaRPr>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6</a:t>
            </a:fld>
            <a:endParaRPr lang="fr-FR"/>
          </a:p>
        </p:txBody>
      </p:sp>
    </p:spTree>
    <p:extLst>
      <p:ext uri="{BB962C8B-B14F-4D97-AF65-F5344CB8AC3E}">
        <p14:creationId xmlns:p14="http://schemas.microsoft.com/office/powerpoint/2010/main" val="3851963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on a récupéré tous les avis qui contiennent « good » et « bug » de chaque application pour voir l’avis global autour de ces mots.</a:t>
            </a:r>
          </a:p>
          <a:p>
            <a:r>
              <a:rPr lang="fr-FR" dirty="0"/>
              <a:t>Or par exemple si l’on se concentre sur l’appli </a:t>
            </a:r>
            <a:r>
              <a:rPr lang="fr-FR" dirty="0" err="1"/>
              <a:t>bnp</a:t>
            </a:r>
            <a:r>
              <a:rPr lang="fr-FR" dirty="0"/>
              <a:t>, les commentaires avec « Good » ne sont pas forcément des avis positifs car le nuage de mot ne prend pas le contexte des phrases. Ainsi si « Good revient plusieurs fois » ce n’est pas forcément bon signe. (</a:t>
            </a:r>
            <a:r>
              <a:rPr lang="fr-FR" dirty="0" err="1"/>
              <a:t>faustine</a:t>
            </a:r>
            <a:r>
              <a:rPr lang="fr-FR" dirty="0"/>
              <a:t>)</a:t>
            </a:r>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7</a:t>
            </a:fld>
            <a:endParaRPr lang="fr-FR"/>
          </a:p>
        </p:txBody>
      </p:sp>
    </p:spTree>
    <p:extLst>
      <p:ext uri="{BB962C8B-B14F-4D97-AF65-F5344CB8AC3E}">
        <p14:creationId xmlns:p14="http://schemas.microsoft.com/office/powerpoint/2010/main" val="77458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nuages de mots sont très visuels mais ne permettent pas de comprendre les messages que les clients veulent transmettre. Pour ce faire nous allons expliquer nos analyses de sentiments à travers deux modèles non supervisés. (</a:t>
            </a:r>
            <a:r>
              <a:rPr lang="fr-FR" dirty="0" err="1"/>
              <a:t>faustine</a:t>
            </a:r>
            <a:r>
              <a:rPr lang="fr-FR" dirty="0"/>
              <a:t>)</a:t>
            </a:r>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8</a:t>
            </a:fld>
            <a:endParaRPr lang="fr-FR"/>
          </a:p>
        </p:txBody>
      </p:sp>
    </p:spTree>
    <p:extLst>
      <p:ext uri="{BB962C8B-B14F-4D97-AF65-F5344CB8AC3E}">
        <p14:creationId xmlns:p14="http://schemas.microsoft.com/office/powerpoint/2010/main" val="3441283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4000" b="0" i="0" dirty="0">
                <a:solidFill>
                  <a:srgbClr val="374151"/>
                </a:solidFill>
                <a:effectLst/>
                <a:latin typeface="Söhne"/>
              </a:rPr>
              <a:t>- </a:t>
            </a:r>
            <a:r>
              <a:rPr lang="fr-FR" sz="4000" b="0" i="0" dirty="0" err="1">
                <a:solidFill>
                  <a:srgbClr val="374151"/>
                </a:solidFill>
                <a:effectLst/>
                <a:latin typeface="Söhne"/>
              </a:rPr>
              <a:t>BERTest</a:t>
            </a:r>
            <a:r>
              <a:rPr lang="fr-FR" sz="4000" b="0" i="0" dirty="0">
                <a:solidFill>
                  <a:srgbClr val="374151"/>
                </a:solidFill>
                <a:effectLst/>
                <a:latin typeface="Söhne"/>
              </a:rPr>
              <a:t> un modèle de traitement du langage naturel (NLP) développé par Google en 2018. </a:t>
            </a:r>
          </a:p>
          <a:p>
            <a:pPr algn="l"/>
            <a:r>
              <a:rPr lang="fr-FR" sz="4000" b="0" i="0" dirty="0">
                <a:solidFill>
                  <a:srgbClr val="374151"/>
                </a:solidFill>
                <a:effectLst/>
                <a:latin typeface="Söhne"/>
              </a:rPr>
              <a:t>- Il s'appuie sur l'architecture des réseaux de neurones Transformers, mais se distingue par sa capacité bidirectionnelle de traitement du texte. </a:t>
            </a:r>
          </a:p>
          <a:p>
            <a:pPr algn="l"/>
            <a:r>
              <a:rPr lang="fr-FR" sz="4000" b="0" i="0" dirty="0">
                <a:solidFill>
                  <a:srgbClr val="374151"/>
                </a:solidFill>
                <a:effectLst/>
                <a:latin typeface="Söhne"/>
              </a:rPr>
              <a:t>Contrairement aux modèles NLP antérieurs qui utilisaient une approche unidirectionnelle, BERT analyse le contexte des mots dans les deux sens, à la fois à gauche et à droite de chaque mot, ce qui lui permet de saisir de manière plus précise le sens des mots en fonction de leur contexte. Cela en fait un modèle idéal pour des tâches de NLP telles que la classification de texte. (</a:t>
            </a:r>
            <a:r>
              <a:rPr lang="fr-FR" sz="4000" b="0" i="0" dirty="0" err="1">
                <a:solidFill>
                  <a:srgbClr val="374151"/>
                </a:solidFill>
                <a:effectLst/>
                <a:latin typeface="Söhne"/>
              </a:rPr>
              <a:t>faustine</a:t>
            </a:r>
            <a:r>
              <a:rPr lang="fr-FR" sz="4000" b="0" i="0" dirty="0">
                <a:solidFill>
                  <a:srgbClr val="374151"/>
                </a:solidFill>
                <a:effectLst/>
                <a:latin typeface="Söhne"/>
              </a:rPr>
              <a:t>)</a:t>
            </a:r>
          </a:p>
          <a:p>
            <a:pPr algn="l"/>
            <a:endParaRPr lang="fr-FR" sz="4000" b="0" i="0" dirty="0">
              <a:solidFill>
                <a:srgbClr val="374151"/>
              </a:solidFill>
              <a:effectLst/>
              <a:latin typeface="Söhne"/>
            </a:endParaRPr>
          </a:p>
          <a:p>
            <a:pPr algn="l"/>
            <a:r>
              <a:rPr lang="fr-FR" sz="4000" b="0" i="0" dirty="0">
                <a:solidFill>
                  <a:srgbClr val="374151"/>
                </a:solidFill>
                <a:effectLst/>
                <a:latin typeface="Söhne"/>
              </a:rPr>
              <a:t>Pour obtenir cette capacité bidirectionnelle, BERT utilise plusieurs techniques clés que l’on va illustrer par cet exemple :</a:t>
            </a:r>
          </a:p>
          <a:p>
            <a:r>
              <a:rPr lang="fr-FR" sz="4000" b="1" i="0" u="none" strike="noStrike" dirty="0">
                <a:solidFill>
                  <a:srgbClr val="374151"/>
                </a:solidFill>
                <a:effectLst/>
                <a:latin typeface="Roboto" panose="02000000000000000000" pitchFamily="2" charset="0"/>
              </a:rPr>
              <a:t>Tokenisation : divise le texte en </a:t>
            </a:r>
            <a:r>
              <a:rPr lang="fr-FR" sz="4000" b="1" i="0" u="none" strike="noStrike" dirty="0" err="1">
                <a:solidFill>
                  <a:srgbClr val="374151"/>
                </a:solidFill>
                <a:effectLst/>
                <a:latin typeface="Roboto" panose="02000000000000000000" pitchFamily="2" charset="0"/>
              </a:rPr>
              <a:t>tokens</a:t>
            </a:r>
            <a:r>
              <a:rPr lang="fr-FR" sz="4000" b="1" i="0" u="none" strike="noStrike" dirty="0">
                <a:solidFill>
                  <a:srgbClr val="374151"/>
                </a:solidFill>
                <a:effectLst/>
                <a:latin typeface="Roboto" panose="02000000000000000000" pitchFamily="2" charset="0"/>
              </a:rPr>
              <a:t> de manière à ce qu'il soit compréhensible pour le modèle BERT. </a:t>
            </a:r>
          </a:p>
          <a:p>
            <a:pPr rtl="0">
              <a:spcBef>
                <a:spcPts val="0"/>
              </a:spcBef>
              <a:spcAft>
                <a:spcPts val="800"/>
              </a:spcAft>
            </a:pPr>
            <a:r>
              <a:rPr lang="fr-FR" sz="4000" b="1" i="0" u="none" strike="noStrike" dirty="0">
                <a:solidFill>
                  <a:srgbClr val="374151"/>
                </a:solidFill>
                <a:effectLst/>
                <a:latin typeface="Roboto" panose="02000000000000000000" pitchFamily="2" charset="0"/>
              </a:rPr>
              <a:t>Transformation du texte en chiffre.</a:t>
            </a:r>
            <a:endParaRPr lang="fr-FR" sz="4000" b="0" i="0" dirty="0">
              <a:solidFill>
                <a:srgbClr val="374151"/>
              </a:solidFill>
              <a:effectLst/>
              <a:latin typeface="Söhne"/>
            </a:endParaRPr>
          </a:p>
          <a:p>
            <a:pPr algn="l">
              <a:buFont typeface="Arial" panose="020B0604020202020204" pitchFamily="34" charset="0"/>
              <a:buChar char="•"/>
            </a:pPr>
            <a:r>
              <a:rPr lang="fr-FR" sz="4000" b="1" i="0" dirty="0">
                <a:solidFill>
                  <a:srgbClr val="374151"/>
                </a:solidFill>
                <a:effectLst/>
                <a:latin typeface="Söhne"/>
              </a:rPr>
              <a:t>Intégrations de jetons :</a:t>
            </a:r>
            <a:r>
              <a:rPr lang="fr-FR" sz="4000" b="0" i="0" dirty="0">
                <a:solidFill>
                  <a:srgbClr val="374151"/>
                </a:solidFill>
                <a:effectLst/>
                <a:latin typeface="Söhne"/>
              </a:rPr>
              <a:t> Il ajoute un </a:t>
            </a:r>
            <a:r>
              <a:rPr lang="fr-FR" sz="4000" b="0" i="0" dirty="0" err="1">
                <a:solidFill>
                  <a:srgbClr val="374151"/>
                </a:solidFill>
                <a:effectLst/>
                <a:latin typeface="Söhne"/>
              </a:rPr>
              <a:t>token</a:t>
            </a:r>
            <a:r>
              <a:rPr lang="fr-FR" sz="4000" b="0" i="0" dirty="0">
                <a:solidFill>
                  <a:srgbClr val="374151"/>
                </a:solidFill>
                <a:effectLst/>
                <a:latin typeface="Söhne"/>
              </a:rPr>
              <a:t> [CLS] au début de la première phrase et un </a:t>
            </a:r>
            <a:r>
              <a:rPr lang="fr-FR" sz="4000" b="0" i="0" dirty="0" err="1">
                <a:solidFill>
                  <a:srgbClr val="374151"/>
                </a:solidFill>
                <a:effectLst/>
                <a:latin typeface="Söhne"/>
              </a:rPr>
              <a:t>token</a:t>
            </a:r>
            <a:r>
              <a:rPr lang="fr-FR" sz="4000" b="0" i="0" dirty="0">
                <a:solidFill>
                  <a:srgbClr val="374151"/>
                </a:solidFill>
                <a:effectLst/>
                <a:latin typeface="Söhne"/>
              </a:rPr>
              <a:t> [SEP] à la fin de chaque phrase dans les inputs. Ces jetons servent à délimiter les phrases et à indiquer au modèle quand une phrase commence et se termine.</a:t>
            </a:r>
          </a:p>
          <a:p>
            <a:pPr algn="l">
              <a:buFont typeface="Arial" panose="020B0604020202020204" pitchFamily="34" charset="0"/>
              <a:buChar char="•"/>
            </a:pPr>
            <a:r>
              <a:rPr lang="fr-FR" sz="4000" b="1" i="0" dirty="0">
                <a:solidFill>
                  <a:srgbClr val="374151"/>
                </a:solidFill>
                <a:effectLst/>
                <a:latin typeface="Söhne"/>
              </a:rPr>
              <a:t>Intégrations de segments :</a:t>
            </a:r>
            <a:r>
              <a:rPr lang="fr-FR" sz="4000" b="0" i="0" dirty="0">
                <a:solidFill>
                  <a:srgbClr val="374151"/>
                </a:solidFill>
                <a:effectLst/>
                <a:latin typeface="Söhne"/>
              </a:rPr>
              <a:t> BERT ajoute un marqueur pour chaque </a:t>
            </a:r>
            <a:r>
              <a:rPr lang="fr-FR" sz="4000" b="0" i="0" dirty="0" err="1">
                <a:solidFill>
                  <a:srgbClr val="374151"/>
                </a:solidFill>
                <a:effectLst/>
                <a:latin typeface="Söhne"/>
              </a:rPr>
              <a:t>token</a:t>
            </a:r>
            <a:r>
              <a:rPr lang="fr-FR" sz="4000" b="0" i="0" dirty="0">
                <a:solidFill>
                  <a:srgbClr val="374151"/>
                </a:solidFill>
                <a:effectLst/>
                <a:latin typeface="Söhne"/>
              </a:rPr>
              <a:t>, indiquant s'il appartient à la phrase A ou à la phrase B, permettant ainsi au modèle de distinguer les deux phrases.</a:t>
            </a:r>
          </a:p>
          <a:p>
            <a:pPr algn="l">
              <a:buFont typeface="Arial" panose="020B0604020202020204" pitchFamily="34" charset="0"/>
              <a:buChar char="•"/>
            </a:pPr>
            <a:r>
              <a:rPr lang="fr-FR" sz="4000" b="1" i="0" dirty="0">
                <a:solidFill>
                  <a:srgbClr val="374151"/>
                </a:solidFill>
                <a:effectLst/>
                <a:latin typeface="Söhne"/>
              </a:rPr>
              <a:t>Intégrations positionnelles :</a:t>
            </a:r>
            <a:r>
              <a:rPr lang="fr-FR" sz="4000" b="0" i="0" dirty="0">
                <a:solidFill>
                  <a:srgbClr val="374151"/>
                </a:solidFill>
                <a:effectLst/>
                <a:latin typeface="Söhne"/>
              </a:rPr>
              <a:t> Il intègre une information sur la position de chaque jeton dans la phrase, de sorte que le modèle comprenne la séquence des mots.</a:t>
            </a:r>
          </a:p>
          <a:p>
            <a:pPr algn="l">
              <a:buFont typeface="Arial" panose="020B0604020202020204" pitchFamily="34" charset="0"/>
              <a:buChar char="•"/>
            </a:pPr>
            <a:endParaRPr lang="fr-FR"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800"/>
              </a:spcAft>
              <a:buClrTx/>
              <a:buSzTx/>
              <a:buFontTx/>
              <a:buNone/>
              <a:tabLst/>
              <a:defRPr/>
            </a:pPr>
            <a:r>
              <a:rPr lang="fr-FR" sz="4000" b="1" i="0" u="none" strike="noStrike" dirty="0">
                <a:solidFill>
                  <a:srgbClr val="374151"/>
                </a:solidFill>
                <a:effectLst/>
                <a:latin typeface="Roboto" panose="02000000000000000000" pitchFamily="2" charset="0"/>
              </a:rPr>
              <a:t>On peut ajouter des </a:t>
            </a:r>
            <a:r>
              <a:rPr lang="fr-FR" sz="4000" b="1" i="0" u="none" strike="noStrike" dirty="0" err="1">
                <a:solidFill>
                  <a:srgbClr val="374151"/>
                </a:solidFill>
                <a:effectLst/>
                <a:latin typeface="Roboto" panose="02000000000000000000" pitchFamily="2" charset="0"/>
              </a:rPr>
              <a:t>tokens</a:t>
            </a:r>
            <a:r>
              <a:rPr lang="fr-FR" sz="4000" b="1" i="0" u="none" strike="noStrike" dirty="0">
                <a:solidFill>
                  <a:srgbClr val="374151"/>
                </a:solidFill>
                <a:effectLst/>
                <a:latin typeface="Roboto" panose="02000000000000000000" pitchFamily="2" charset="0"/>
              </a:rPr>
              <a:t> spéciaux :  </a:t>
            </a:r>
            <a:r>
              <a:rPr lang="en-US" sz="4000" b="0" i="0" u="none" strike="noStrike" dirty="0">
                <a:solidFill>
                  <a:srgbClr val="188038"/>
                </a:solidFill>
                <a:effectLst/>
                <a:latin typeface="Courier New" panose="02070309020205020404" pitchFamily="49" charset="0"/>
              </a:rPr>
              <a:t>[UNK] </a:t>
            </a:r>
            <a:r>
              <a:rPr lang="fr-FR" sz="4000" dirty="0"/>
              <a:t>C’est un </a:t>
            </a:r>
            <a:r>
              <a:rPr lang="fr-FR" sz="4000" dirty="0" err="1"/>
              <a:t>token</a:t>
            </a:r>
            <a:r>
              <a:rPr lang="fr-FR" sz="4000" dirty="0"/>
              <a:t> que le modèle </a:t>
            </a:r>
            <a:r>
              <a:rPr lang="fr-FR" sz="4000" dirty="0" err="1"/>
              <a:t>bert</a:t>
            </a:r>
            <a:r>
              <a:rPr lang="fr-FR" sz="4000" dirty="0"/>
              <a:t> ne connait pas</a:t>
            </a:r>
            <a:r>
              <a:rPr lang="en-US" sz="2800" b="0" i="0" u="none" strike="noStrike" dirty="0">
                <a:solidFill>
                  <a:schemeClr val="tx1"/>
                </a:solidFill>
                <a:effectLst/>
                <a:latin typeface="+mn-lt"/>
              </a:rPr>
              <a:t>, </a:t>
            </a:r>
            <a:r>
              <a:rPr lang="en-US" sz="4000" b="0" i="0" u="none" strike="noStrike" dirty="0">
                <a:solidFill>
                  <a:srgbClr val="188038"/>
                </a:solidFill>
                <a:effectLst/>
                <a:latin typeface="Courier New" panose="02070309020205020404" pitchFamily="49" charset="0"/>
              </a:rPr>
              <a:t>[SEP] separation entre deux </a:t>
            </a:r>
            <a:r>
              <a:rPr lang="en-US" sz="4000" b="0" i="0" u="none" strike="noStrike" dirty="0" err="1">
                <a:solidFill>
                  <a:srgbClr val="188038"/>
                </a:solidFill>
                <a:effectLst/>
                <a:latin typeface="Courier New" panose="02070309020205020404" pitchFamily="49" charset="0"/>
              </a:rPr>
              <a:t>séquences</a:t>
            </a:r>
            <a:r>
              <a:rPr lang="en-US" sz="2800" b="0" i="0" u="none" strike="noStrike" dirty="0">
                <a:solidFill>
                  <a:schemeClr val="tx1"/>
                </a:solidFill>
                <a:effectLst/>
                <a:latin typeface="+mn-lt"/>
              </a:rPr>
              <a:t>, </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sz="4000" b="0" i="0" u="none" strike="noStrike" dirty="0">
                <a:solidFill>
                  <a:srgbClr val="188038"/>
                </a:solidFill>
                <a:effectLst/>
                <a:latin typeface="Courier New" panose="02070309020205020404" pitchFamily="49" charset="0"/>
              </a:rPr>
              <a:t>[PAD] </a:t>
            </a:r>
            <a:r>
              <a:rPr lang="fr-FR" sz="4000" b="1" i="0" u="none" strike="noStrike" dirty="0">
                <a:solidFill>
                  <a:srgbClr val="374151"/>
                </a:solidFill>
                <a:effectLst/>
                <a:latin typeface="Roboto" panose="02000000000000000000" pitchFamily="2" charset="0"/>
              </a:rPr>
              <a:t> </a:t>
            </a:r>
            <a:r>
              <a:rPr lang="fr-FR" sz="4000" b="0" i="0" u="none" strike="noStrike" dirty="0">
                <a:solidFill>
                  <a:srgbClr val="374151"/>
                </a:solidFill>
                <a:effectLst/>
                <a:latin typeface="Roboto" panose="02000000000000000000" pitchFamily="2" charset="0"/>
              </a:rPr>
              <a:t>remplir des séquences avec des </a:t>
            </a:r>
            <a:r>
              <a:rPr lang="fr-FR" sz="4000" b="0" i="0" u="none" strike="noStrike" dirty="0" err="1">
                <a:solidFill>
                  <a:srgbClr val="374151"/>
                </a:solidFill>
                <a:effectLst/>
                <a:latin typeface="Roboto" panose="02000000000000000000" pitchFamily="2" charset="0"/>
              </a:rPr>
              <a:t>tokens</a:t>
            </a:r>
            <a:r>
              <a:rPr lang="fr-FR" sz="4000" b="0" i="0" u="none" strike="noStrike" dirty="0">
                <a:solidFill>
                  <a:srgbClr val="374151"/>
                </a:solidFill>
                <a:effectLst/>
                <a:latin typeface="Roboto" panose="02000000000000000000" pitchFamily="2" charset="0"/>
              </a:rPr>
              <a:t> vides afin qu'elles aient la même longueur</a:t>
            </a:r>
            <a:r>
              <a:rPr lang="en-US" sz="4000" b="0" i="0" u="none" strike="noStrike" dirty="0">
                <a:solidFill>
                  <a:srgbClr val="374151"/>
                </a:solidFill>
                <a:effectLst/>
                <a:latin typeface="Roboto" panose="02000000000000000000" pitchFamily="2" charset="0"/>
              </a:rPr>
              <a:t>, </a:t>
            </a:r>
            <a:r>
              <a:rPr lang="en-US" sz="4000" b="0" i="0" u="none" strike="noStrike" dirty="0">
                <a:solidFill>
                  <a:srgbClr val="188038"/>
                </a:solidFill>
                <a:effectLst/>
                <a:latin typeface="Courier New" panose="02070309020205020404" pitchFamily="49" charset="0"/>
              </a:rPr>
              <a:t>[CLS]</a:t>
            </a:r>
            <a:r>
              <a:rPr lang="en-US" sz="2800" b="0" i="0" u="none" strike="noStrike" dirty="0">
                <a:solidFill>
                  <a:schemeClr val="tx1"/>
                </a:solidFill>
                <a:effectLst/>
                <a:latin typeface="+mn-lt"/>
              </a:rPr>
              <a:t>, </a:t>
            </a:r>
            <a:r>
              <a:rPr lang="fr-FR" sz="4000" b="0" i="0" u="none" strike="noStrike" dirty="0">
                <a:solidFill>
                  <a:srgbClr val="374151"/>
                </a:solidFill>
                <a:effectLst/>
                <a:latin typeface="Roboto" panose="02000000000000000000" pitchFamily="2" charset="0"/>
              </a:rPr>
              <a:t>Ce </a:t>
            </a:r>
            <a:r>
              <a:rPr lang="fr-FR" sz="4000" b="0" i="0" u="none" strike="noStrike" dirty="0" err="1">
                <a:solidFill>
                  <a:srgbClr val="374151"/>
                </a:solidFill>
                <a:effectLst/>
                <a:latin typeface="Roboto" panose="02000000000000000000" pitchFamily="2" charset="0"/>
              </a:rPr>
              <a:t>token</a:t>
            </a:r>
            <a:r>
              <a:rPr lang="fr-FR" sz="4000" b="0" i="0" u="none" strike="noStrike" dirty="0">
                <a:solidFill>
                  <a:srgbClr val="374151"/>
                </a:solidFill>
                <a:effectLst/>
                <a:latin typeface="Roboto" panose="02000000000000000000" pitchFamily="2" charset="0"/>
              </a:rPr>
              <a:t> est utilisé pour indiquer le début d'une séquence et est souvent utilisé lors de la classification de texte.</a:t>
            </a:r>
            <a:r>
              <a:rPr lang="en-US" sz="4000" b="0" i="0" u="none" strike="noStrike" dirty="0">
                <a:solidFill>
                  <a:srgbClr val="188038"/>
                </a:solidFill>
                <a:effectLst/>
                <a:latin typeface="Courier New" panose="02070309020205020404" pitchFamily="49" charset="0"/>
              </a:rPr>
              <a:t>[MASK]</a:t>
            </a:r>
            <a:r>
              <a:rPr lang="en-US" sz="4000" b="1" i="0" u="none" strike="noStrike" dirty="0">
                <a:solidFill>
                  <a:srgbClr val="374151"/>
                </a:solidFill>
                <a:effectLst/>
                <a:latin typeface="Roboto" panose="02000000000000000000" pitchFamily="2" charset="0"/>
              </a:rPr>
              <a:t> </a:t>
            </a:r>
            <a:r>
              <a:rPr lang="fr-FR" sz="4000" b="0" i="0" u="none" strike="noStrike" dirty="0">
                <a:solidFill>
                  <a:srgbClr val="374151"/>
                </a:solidFill>
                <a:effectLst/>
                <a:latin typeface="Roboto" panose="02000000000000000000" pitchFamily="2" charset="0"/>
              </a:rPr>
              <a:t>prédiction de mots masqués lors de l’</a:t>
            </a:r>
            <a:r>
              <a:rPr lang="fr-FR" sz="4000" b="0" i="0" u="none" strike="noStrike" dirty="0" err="1">
                <a:solidFill>
                  <a:srgbClr val="374151"/>
                </a:solidFill>
                <a:effectLst/>
                <a:latin typeface="Roboto" panose="02000000000000000000" pitchFamily="2" charset="0"/>
              </a:rPr>
              <a:t>entrainnement</a:t>
            </a:r>
            <a:r>
              <a:rPr lang="fr-FR" sz="4000" b="0" i="0" u="none" strike="noStrike" dirty="0">
                <a:solidFill>
                  <a:srgbClr val="374151"/>
                </a:solidFill>
                <a:effectLst/>
                <a:latin typeface="Roboto" panose="02000000000000000000" pitchFamily="2" charset="0"/>
              </a:rPr>
              <a:t> du </a:t>
            </a:r>
            <a:r>
              <a:rPr lang="fr-FR" sz="4000" b="0" i="0" u="none" strike="noStrike" dirty="0" err="1">
                <a:solidFill>
                  <a:srgbClr val="374151"/>
                </a:solidFill>
                <a:effectLst/>
                <a:latin typeface="Roboto" panose="02000000000000000000" pitchFamily="2" charset="0"/>
              </a:rPr>
              <a:t>modele</a:t>
            </a:r>
            <a:r>
              <a:rPr lang="fr-FR" sz="4000" b="0" i="0" u="none" strike="noStrike" dirty="0">
                <a:solidFill>
                  <a:srgbClr val="374151"/>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800"/>
              </a:spcAft>
              <a:buClrTx/>
              <a:buSzTx/>
              <a:buFontTx/>
              <a:buNone/>
              <a:tabLst/>
              <a:defRPr/>
            </a:pPr>
            <a:r>
              <a:rPr lang="fr-FR" sz="4000" b="0" i="0" u="none" strike="noStrike" dirty="0">
                <a:solidFill>
                  <a:srgbClr val="374151"/>
                </a:solidFill>
                <a:effectLst/>
                <a:latin typeface="Roboto" panose="02000000000000000000" pitchFamily="2" charset="0"/>
              </a:rPr>
              <a:t>C’est </a:t>
            </a:r>
            <a:r>
              <a:rPr lang="fr-FR" sz="4000" b="0" i="0" u="none" strike="noStrike" dirty="0" err="1">
                <a:solidFill>
                  <a:srgbClr val="374151"/>
                </a:solidFill>
                <a:effectLst/>
                <a:latin typeface="Roboto" panose="02000000000000000000" pitchFamily="2" charset="0"/>
              </a:rPr>
              <a:t>token</a:t>
            </a:r>
            <a:r>
              <a:rPr lang="fr-FR" sz="4000" b="0" i="0" u="none" strike="noStrike" dirty="0">
                <a:solidFill>
                  <a:srgbClr val="374151"/>
                </a:solidFill>
                <a:effectLst/>
                <a:latin typeface="Roboto" panose="02000000000000000000" pitchFamily="2" charset="0"/>
              </a:rPr>
              <a:t> spéciaux ont eux aussi des id </a:t>
            </a:r>
          </a:p>
          <a:p>
            <a:pPr algn="l">
              <a:buFont typeface="Arial" panose="020B0604020202020204" pitchFamily="34" charset="0"/>
              <a:buChar char="•"/>
            </a:pPr>
            <a:endParaRPr lang="fr-FR"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4000" b="0" i="0" u="none" strike="noStrike" dirty="0">
                <a:solidFill>
                  <a:srgbClr val="374151"/>
                </a:solidFill>
                <a:effectLst/>
                <a:latin typeface="Roboto" panose="02000000000000000000" pitchFamily="2" charset="0"/>
              </a:rPr>
              <a:t>Nous avons choisi que la longueur de la séquence max sera de 220 au vu du graphique. En effet il nous montre la répartition du nombre de </a:t>
            </a:r>
            <a:r>
              <a:rPr lang="fr-FR" sz="4000" b="0" i="0" u="none" strike="noStrike" dirty="0" err="1">
                <a:solidFill>
                  <a:srgbClr val="374151"/>
                </a:solidFill>
                <a:effectLst/>
                <a:latin typeface="Roboto" panose="02000000000000000000" pitchFamily="2" charset="0"/>
              </a:rPr>
              <a:t>token</a:t>
            </a:r>
            <a:r>
              <a:rPr lang="fr-FR" sz="4000" b="0" i="0" u="none" strike="noStrike" dirty="0">
                <a:solidFill>
                  <a:srgbClr val="374151"/>
                </a:solidFill>
                <a:effectLst/>
                <a:latin typeface="Roboto" panose="02000000000000000000" pitchFamily="2" charset="0"/>
              </a:rPr>
              <a:t> par rapport à la proba de densité. Ainsi si une séquence comprend 10 </a:t>
            </a:r>
            <a:r>
              <a:rPr lang="fr-FR" sz="4000" b="0" i="0" u="none" strike="noStrike" dirty="0" err="1">
                <a:solidFill>
                  <a:srgbClr val="374151"/>
                </a:solidFill>
                <a:effectLst/>
                <a:latin typeface="Roboto" panose="02000000000000000000" pitchFamily="2" charset="0"/>
              </a:rPr>
              <a:t>tokens</a:t>
            </a:r>
            <a:r>
              <a:rPr lang="fr-FR" sz="4000" b="0" i="0" u="none" strike="noStrike" dirty="0">
                <a:solidFill>
                  <a:srgbClr val="374151"/>
                </a:solidFill>
                <a:effectLst/>
                <a:latin typeface="Roboto" panose="02000000000000000000" pitchFamily="2" charset="0"/>
              </a:rPr>
              <a:t>, noté « 1 », alors elle contiendra 210 PAD, soit 210 «0 ». </a:t>
            </a:r>
          </a:p>
          <a:p>
            <a:pPr algn="l">
              <a:buFont typeface="Arial" panose="020B0604020202020204" pitchFamily="34" charset="0"/>
              <a:buChar char="•"/>
            </a:pPr>
            <a:endParaRPr lang="fr-FR" sz="4000" b="0" i="0" dirty="0">
              <a:solidFill>
                <a:srgbClr val="374151"/>
              </a:solidFill>
              <a:effectLst/>
              <a:latin typeface="Söhne"/>
            </a:endParaRPr>
          </a:p>
          <a:p>
            <a:pPr algn="l"/>
            <a:r>
              <a:rPr lang="fr-FR" sz="4000" b="0" i="0" dirty="0">
                <a:solidFill>
                  <a:srgbClr val="374151"/>
                </a:solidFill>
                <a:effectLst/>
                <a:latin typeface="Söhne"/>
              </a:rPr>
              <a:t>Une fois que BERT a encodé ces inputs, il les soumet à deux méthodes clés :</a:t>
            </a:r>
          </a:p>
          <a:p>
            <a:pPr algn="l">
              <a:buFont typeface="+mj-lt"/>
              <a:buAutoNum type="arabicPeriod"/>
            </a:pPr>
            <a:r>
              <a:rPr lang="fr-FR" sz="4000" b="1" i="0" dirty="0">
                <a:solidFill>
                  <a:srgbClr val="374151"/>
                </a:solidFill>
                <a:effectLst/>
                <a:latin typeface="Söhne"/>
              </a:rPr>
              <a:t>LM masqué (MLM - </a:t>
            </a:r>
            <a:r>
              <a:rPr lang="fr-FR" sz="4000" b="1" i="0" dirty="0" err="1">
                <a:solidFill>
                  <a:srgbClr val="374151"/>
                </a:solidFill>
                <a:effectLst/>
                <a:latin typeface="Söhne"/>
              </a:rPr>
              <a:t>Masked</a:t>
            </a:r>
            <a:r>
              <a:rPr lang="fr-FR" sz="4000" b="1" i="0" dirty="0">
                <a:solidFill>
                  <a:srgbClr val="374151"/>
                </a:solidFill>
                <a:effectLst/>
                <a:latin typeface="Söhne"/>
              </a:rPr>
              <a:t> </a:t>
            </a:r>
            <a:r>
              <a:rPr lang="fr-FR" sz="4000" b="1" i="0" dirty="0" err="1">
                <a:solidFill>
                  <a:srgbClr val="374151"/>
                </a:solidFill>
                <a:effectLst/>
                <a:latin typeface="Söhne"/>
              </a:rPr>
              <a:t>Language</a:t>
            </a:r>
            <a:r>
              <a:rPr lang="fr-FR" sz="4000" b="1" i="0" dirty="0">
                <a:solidFill>
                  <a:srgbClr val="374151"/>
                </a:solidFill>
                <a:effectLst/>
                <a:latin typeface="Söhne"/>
              </a:rPr>
              <a:t> Model) :</a:t>
            </a:r>
            <a:r>
              <a:rPr lang="fr-FR" sz="4000" b="0" i="0" dirty="0">
                <a:solidFill>
                  <a:srgbClr val="374151"/>
                </a:solidFill>
                <a:effectLst/>
                <a:latin typeface="Söhne"/>
              </a:rPr>
              <a:t> BERT entraîne le modèle à prédire les mots masqués dans les inputs. Environ 15% des mots sont masqués, et le modèle doit deviner ces mots en se basant sur le contexte des mots avoisinants. Contrairement aux modèles antérieurs, qui avaient une vision unidirectionnelle, BERT peut prendre en compte à la fois le contexte à gauche et à droite du mot masqué.</a:t>
            </a:r>
          </a:p>
          <a:p>
            <a:pPr algn="l">
              <a:buFont typeface="+mj-lt"/>
              <a:buAutoNum type="arabicPeriod"/>
            </a:pPr>
            <a:r>
              <a:rPr lang="fr-FR" sz="4000" b="1" i="0" dirty="0">
                <a:solidFill>
                  <a:srgbClr val="374151"/>
                </a:solidFill>
                <a:effectLst/>
                <a:latin typeface="Söhne"/>
              </a:rPr>
              <a:t>Prédiction de la prochaine phrase (NSP - Next Sentence </a:t>
            </a:r>
            <a:r>
              <a:rPr lang="fr-FR" sz="4000" b="1" i="0" dirty="0" err="1">
                <a:solidFill>
                  <a:srgbClr val="374151"/>
                </a:solidFill>
                <a:effectLst/>
                <a:latin typeface="Söhne"/>
              </a:rPr>
              <a:t>Prediction</a:t>
            </a:r>
            <a:r>
              <a:rPr lang="fr-FR" sz="4000" b="1" i="0" dirty="0">
                <a:solidFill>
                  <a:srgbClr val="374151"/>
                </a:solidFill>
                <a:effectLst/>
                <a:latin typeface="Söhne"/>
              </a:rPr>
              <a:t>) :</a:t>
            </a:r>
            <a:r>
              <a:rPr lang="fr-FR" sz="4000" b="0" i="0" dirty="0">
                <a:solidFill>
                  <a:srgbClr val="374151"/>
                </a:solidFill>
                <a:effectLst/>
                <a:latin typeface="Söhne"/>
              </a:rPr>
              <a:t> Pendant l'entraînement, BERT reçoit des paires de phrases en entrée pour apprendre à comprendre les relations entre elles. Il doit déterminer si les deux phrases vont ensemble ("</a:t>
            </a:r>
            <a:r>
              <a:rPr lang="fr-FR" sz="4000" b="0" i="0" dirty="0" err="1">
                <a:solidFill>
                  <a:srgbClr val="374151"/>
                </a:solidFill>
                <a:effectLst/>
                <a:latin typeface="Söhne"/>
              </a:rPr>
              <a:t>isnext</a:t>
            </a:r>
            <a:r>
              <a:rPr lang="fr-FR" sz="4000" b="0" i="0" dirty="0">
                <a:solidFill>
                  <a:srgbClr val="374151"/>
                </a:solidFill>
                <a:effectLst/>
                <a:latin typeface="Söhne"/>
              </a:rPr>
              <a:t>") ou non ("</a:t>
            </a:r>
            <a:r>
              <a:rPr lang="fr-FR" sz="4000" b="0" i="0" dirty="0" err="1">
                <a:solidFill>
                  <a:srgbClr val="374151"/>
                </a:solidFill>
                <a:effectLst/>
                <a:latin typeface="Söhne"/>
              </a:rPr>
              <a:t>notnext</a:t>
            </a:r>
            <a:r>
              <a:rPr lang="fr-FR" sz="4000" b="0" i="0" dirty="0">
                <a:solidFill>
                  <a:srgbClr val="374151"/>
                </a:solidFill>
                <a:effectLst/>
                <a:latin typeface="Söhne"/>
              </a:rPr>
              <a:t>"), grâce à un jeton spécial [SEP]. (</a:t>
            </a:r>
            <a:r>
              <a:rPr lang="fr-FR" sz="4000" b="0" i="0" dirty="0" err="1">
                <a:solidFill>
                  <a:srgbClr val="374151"/>
                </a:solidFill>
                <a:effectLst/>
                <a:latin typeface="Söhne"/>
              </a:rPr>
              <a:t>emma</a:t>
            </a:r>
            <a:r>
              <a:rPr lang="fr-FR" sz="4000" b="0" i="0" dirty="0">
                <a:solidFill>
                  <a:srgbClr val="374151"/>
                </a:solidFill>
                <a:effectLst/>
                <a:latin typeface="Söhne"/>
              </a:rPr>
              <a:t>)</a:t>
            </a:r>
          </a:p>
          <a:p>
            <a:pPr rtl="0">
              <a:spcBef>
                <a:spcPts val="0"/>
              </a:spcBef>
              <a:spcAft>
                <a:spcPts val="800"/>
              </a:spcAft>
            </a:pPr>
            <a:endParaRPr lang="fr-FR" sz="1800" b="1" i="0" u="none" strike="noStrike" dirty="0">
              <a:solidFill>
                <a:srgbClr val="37415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lang="fr-FR" sz="1800" b="0" i="0" u="none" strike="noStrike" dirty="0">
              <a:solidFill>
                <a:srgbClr val="37415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lang="fr-FR" sz="1800" b="0" i="0" u="none" strike="noStrike" dirty="0">
              <a:solidFill>
                <a:srgbClr val="37415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lang="fr-FR" sz="1800" b="0" i="0" u="none" strike="noStrike" dirty="0">
              <a:solidFill>
                <a:srgbClr val="37415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lang="fr-FR" sz="1800" b="0" i="0" u="none" strike="noStrike" dirty="0">
              <a:solidFill>
                <a:srgbClr val="37415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lang="fr-FR" sz="1800" b="0" i="0" u="none" strike="noStrike" dirty="0">
              <a:solidFill>
                <a:srgbClr val="37415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4DE0DCA8-C693-411F-8D2B-18B6BEF06C10}" type="slidenum">
              <a:rPr lang="fr-FR" smtClean="0"/>
              <a:t>9</a:t>
            </a:fld>
            <a:endParaRPr lang="fr-FR"/>
          </a:p>
        </p:txBody>
      </p:sp>
    </p:spTree>
    <p:extLst>
      <p:ext uri="{BB962C8B-B14F-4D97-AF65-F5344CB8AC3E}">
        <p14:creationId xmlns:p14="http://schemas.microsoft.com/office/powerpoint/2010/main" val="165611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91648-4B0A-CDBD-D465-922C38650B1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40B951E-6B6B-BA6B-1FF0-5614C8BCDD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E3450B5-AAC0-7493-6DF2-27F92F217D8D}"/>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5" name="Espace réservé du pied de page 4">
            <a:extLst>
              <a:ext uri="{FF2B5EF4-FFF2-40B4-BE49-F238E27FC236}">
                <a16:creationId xmlns:a16="http://schemas.microsoft.com/office/drawing/2014/main" id="{FCDD8239-CABE-BE12-8FA0-0390061C2C16}"/>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8599757C-AB54-63C2-9D7E-B9596D447915}"/>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1203916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304132-8FA2-D43A-0D1E-4F80442C98B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6BEA089-F8D2-8890-4B4C-F2168B68F5A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D09215-0322-7978-52B0-1985A55E0BD0}"/>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5" name="Espace réservé du pied de page 4">
            <a:extLst>
              <a:ext uri="{FF2B5EF4-FFF2-40B4-BE49-F238E27FC236}">
                <a16:creationId xmlns:a16="http://schemas.microsoft.com/office/drawing/2014/main" id="{BC87EBA1-AC78-19AF-3D80-FF70F40FE60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4D75E2D3-B7F2-C417-7C90-AE8C609CF47C}"/>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214429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62A77BB-E28C-DFE0-7820-3C5471C0031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754BDE5-140D-0B04-A11D-D79C207A58F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A5FA7E2-898F-96DE-6191-3B9600414881}"/>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5" name="Espace réservé du pied de page 4">
            <a:extLst>
              <a:ext uri="{FF2B5EF4-FFF2-40B4-BE49-F238E27FC236}">
                <a16:creationId xmlns:a16="http://schemas.microsoft.com/office/drawing/2014/main" id="{D6FABDD5-04F1-CCE2-7AA8-04C5F21A45A9}"/>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2D5EADE-B371-ED9A-0F2D-B167F82F0FA0}"/>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2312647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8A3E78-87FD-2333-70D3-0773DAB73F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AAB7239-4178-5366-DCD5-39BE66AC48E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D8B9F00-BE6E-6C68-90FA-33598B0B0708}"/>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5" name="Espace réservé du pied de page 4">
            <a:extLst>
              <a:ext uri="{FF2B5EF4-FFF2-40B4-BE49-F238E27FC236}">
                <a16:creationId xmlns:a16="http://schemas.microsoft.com/office/drawing/2014/main" id="{51199FAB-626F-DD6B-1EF0-28B8FB613DB1}"/>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3818F86-205F-F1A9-8005-679718937787}"/>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1072907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D5B75-39F4-348A-4388-202C1BCC8B9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D99C0CD-93BD-A082-8A5A-72AB43E5E8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865059D-6A05-1732-C442-5DF3C44E220C}"/>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5" name="Espace réservé du pied de page 4">
            <a:extLst>
              <a:ext uri="{FF2B5EF4-FFF2-40B4-BE49-F238E27FC236}">
                <a16:creationId xmlns:a16="http://schemas.microsoft.com/office/drawing/2014/main" id="{43D9E88C-FD1D-101E-3244-776C999599B9}"/>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E059E7A7-EFD3-E15E-41D4-1848F88AFDFB}"/>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562802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14F864-C165-79B7-F9F3-E09DE65E2AC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8EDAB4E-B27F-3882-CF57-414D85EEBFA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7C25EFC-5FB6-1D9C-DECE-DA381C842AC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02EE820-3A8C-6005-F764-B9B25756831E}"/>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6" name="Espace réservé du pied de page 5">
            <a:extLst>
              <a:ext uri="{FF2B5EF4-FFF2-40B4-BE49-F238E27FC236}">
                <a16:creationId xmlns:a16="http://schemas.microsoft.com/office/drawing/2014/main" id="{A1FC6982-3DBF-3D0A-444E-58505B1D8009}"/>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F64AB8B7-7101-05C6-6F8C-3C8D2E7FA4B5}"/>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41215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4B7389-8179-A0DE-B9CF-61E0B1549EF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ABE196E-A38D-F26B-D5BB-28EEA1698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F98A414-4603-F3FE-CEE8-D0AF394FFB5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F15FDAB-2203-DAC2-87AE-75F47E0F38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9CC070F-04E6-13C6-D8FC-B21171C7599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9261803-F6D0-B8B1-C5FB-EDEEE40DD84C}"/>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8" name="Espace réservé du pied de page 7">
            <a:extLst>
              <a:ext uri="{FF2B5EF4-FFF2-40B4-BE49-F238E27FC236}">
                <a16:creationId xmlns:a16="http://schemas.microsoft.com/office/drawing/2014/main" id="{B468AA13-3A54-8DA2-1713-46D19F10176D}"/>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508422E9-9A12-F07F-C482-8DC6E34324F1}"/>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191773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565A6E-A793-E6AA-3365-04BC623BEE5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0064907-56CE-9C1B-AAD9-346C9311103A}"/>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4" name="Espace réservé du pied de page 3">
            <a:extLst>
              <a:ext uri="{FF2B5EF4-FFF2-40B4-BE49-F238E27FC236}">
                <a16:creationId xmlns:a16="http://schemas.microsoft.com/office/drawing/2014/main" id="{E98C4DE5-C5F3-11EE-5DC8-DC43745EEC57}"/>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C585D193-E335-CA1C-776F-12D8A16E720A}"/>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2845945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FA40AC4-627E-A34D-FA82-7B70C2B53E90}"/>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3" name="Espace réservé du pied de page 2">
            <a:extLst>
              <a:ext uri="{FF2B5EF4-FFF2-40B4-BE49-F238E27FC236}">
                <a16:creationId xmlns:a16="http://schemas.microsoft.com/office/drawing/2014/main" id="{FD6889ED-2A9E-14D4-5FE8-96B982F6C184}"/>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BABAA17-6301-E7E1-469C-8C2895CC2652}"/>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3619319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D4BDF-8DDE-AA7D-3300-F1696F72B8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D1B1A5C-BFA4-4CE8-5FCB-1B9F1C85FA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686DD44-3057-624F-5783-A5F88C1E2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1F0EADE-8F70-59D7-4979-8CE974BE3A3A}"/>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6" name="Espace réservé du pied de page 5">
            <a:extLst>
              <a:ext uri="{FF2B5EF4-FFF2-40B4-BE49-F238E27FC236}">
                <a16:creationId xmlns:a16="http://schemas.microsoft.com/office/drawing/2014/main" id="{AA95F92E-ED12-25F3-2F21-44F28BBD968C}"/>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E286F81A-9F32-0778-8AE9-1A54EFE5E0C4}"/>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125902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49E9E-6420-C0BA-42DB-005A75D6E73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73DDEA4-2865-5110-B891-0560BF234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9F5099D6-683E-5D64-99A6-6C4AEC059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94124C8-4E04-EAC5-C82F-043670D696AB}"/>
              </a:ext>
            </a:extLst>
          </p:cNvPr>
          <p:cNvSpPr>
            <a:spLocks noGrp="1"/>
          </p:cNvSpPr>
          <p:nvPr>
            <p:ph type="dt" sz="half" idx="10"/>
          </p:nvPr>
        </p:nvSpPr>
        <p:spPr/>
        <p:txBody>
          <a:bodyPr/>
          <a:lstStyle/>
          <a:p>
            <a:fld id="{570386C2-42D4-43AF-AF84-67AE53AED0A7}" type="datetimeFigureOut">
              <a:rPr lang="fr-FR" smtClean="0"/>
              <a:t>05/11/2023</a:t>
            </a:fld>
            <a:endParaRPr lang="fr-FR" dirty="0"/>
          </a:p>
        </p:txBody>
      </p:sp>
      <p:sp>
        <p:nvSpPr>
          <p:cNvPr id="6" name="Espace réservé du pied de page 5">
            <a:extLst>
              <a:ext uri="{FF2B5EF4-FFF2-40B4-BE49-F238E27FC236}">
                <a16:creationId xmlns:a16="http://schemas.microsoft.com/office/drawing/2014/main" id="{259413BA-C52F-AE73-3207-FBDCFBF8281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C00E5CE0-BED4-B636-18D2-8B168DC83FC9}"/>
              </a:ext>
            </a:extLst>
          </p:cNvPr>
          <p:cNvSpPr>
            <a:spLocks noGrp="1"/>
          </p:cNvSpPr>
          <p:nvPr>
            <p:ph type="sldNum" sz="quarter" idx="12"/>
          </p:nvPr>
        </p:nvSpPr>
        <p:spPr/>
        <p:txBody>
          <a:bodyPr/>
          <a:lstStyle/>
          <a:p>
            <a:fld id="{C279B6FC-73B8-49C3-B2CD-3667F8F0BBD8}" type="slidenum">
              <a:rPr lang="fr-FR" smtClean="0"/>
              <a:t>‹N°›</a:t>
            </a:fld>
            <a:endParaRPr lang="fr-FR" dirty="0"/>
          </a:p>
        </p:txBody>
      </p:sp>
    </p:spTree>
    <p:extLst>
      <p:ext uri="{BB962C8B-B14F-4D97-AF65-F5344CB8AC3E}">
        <p14:creationId xmlns:p14="http://schemas.microsoft.com/office/powerpoint/2010/main" val="625393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80135C1-7B0D-DB19-AA42-A5927C247D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22CDAF4-B2AF-62C8-7207-1E38BEE470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B10334-9D76-FF07-4863-09F2505DC5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0386C2-42D4-43AF-AF84-67AE53AED0A7}" type="datetimeFigureOut">
              <a:rPr lang="fr-FR" smtClean="0"/>
              <a:t>05/11/2023</a:t>
            </a:fld>
            <a:endParaRPr lang="fr-FR" dirty="0"/>
          </a:p>
        </p:txBody>
      </p:sp>
      <p:sp>
        <p:nvSpPr>
          <p:cNvPr id="5" name="Espace réservé du pied de page 4">
            <a:extLst>
              <a:ext uri="{FF2B5EF4-FFF2-40B4-BE49-F238E27FC236}">
                <a16:creationId xmlns:a16="http://schemas.microsoft.com/office/drawing/2014/main" id="{B5D64ADD-033D-C616-93B9-2BDBC3B18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3648E23D-A902-0226-F0A2-B9192FB3B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9B6FC-73B8-49C3-B2CD-3667F8F0BBD8}" type="slidenum">
              <a:rPr lang="fr-FR" smtClean="0"/>
              <a:t>‹N°›</a:t>
            </a:fld>
            <a:endParaRPr lang="fr-FR" dirty="0"/>
          </a:p>
        </p:txBody>
      </p:sp>
    </p:spTree>
    <p:extLst>
      <p:ext uri="{BB962C8B-B14F-4D97-AF65-F5344CB8AC3E}">
        <p14:creationId xmlns:p14="http://schemas.microsoft.com/office/powerpoint/2010/main" val="1803136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14.png"/><Relationship Id="rId4" Type="http://schemas.openxmlformats.org/officeDocument/2006/relationships/image" Target="../media/image27.png"/><Relationship Id="rId9"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32.jpeg"/><Relationship Id="rId7" Type="http://schemas.openxmlformats.org/officeDocument/2006/relationships/image" Target="../media/image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sv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jpeg"/><Relationship Id="rId10" Type="http://schemas.openxmlformats.org/officeDocument/2006/relationships/image" Target="../media/image45.jpeg"/><Relationship Id="rId4" Type="http://schemas.openxmlformats.org/officeDocument/2006/relationships/image" Target="../media/image46.jpeg"/><Relationship Id="rId9" Type="http://schemas.openxmlformats.org/officeDocument/2006/relationships/image" Target="../media/image44.sv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jpeg"/><Relationship Id="rId10" Type="http://schemas.openxmlformats.org/officeDocument/2006/relationships/image" Target="../media/image45.jpeg"/><Relationship Id="rId4" Type="http://schemas.openxmlformats.org/officeDocument/2006/relationships/image" Target="../media/image46.jpeg"/><Relationship Id="rId9" Type="http://schemas.openxmlformats.org/officeDocument/2006/relationships/image" Target="../media/image44.sv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jpeg"/><Relationship Id="rId10" Type="http://schemas.openxmlformats.org/officeDocument/2006/relationships/image" Target="../media/image45.jpeg"/><Relationship Id="rId4" Type="http://schemas.openxmlformats.org/officeDocument/2006/relationships/image" Target="../media/image46.jpeg"/><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jpeg"/><Relationship Id="rId10" Type="http://schemas.openxmlformats.org/officeDocument/2006/relationships/image" Target="../media/image45.jpeg"/><Relationship Id="rId4" Type="http://schemas.openxmlformats.org/officeDocument/2006/relationships/image" Target="../media/image46.jpeg"/><Relationship Id="rId9"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jpeg"/><Relationship Id="rId10" Type="http://schemas.openxmlformats.org/officeDocument/2006/relationships/image" Target="../media/image45.jpeg"/><Relationship Id="rId4" Type="http://schemas.openxmlformats.org/officeDocument/2006/relationships/image" Target="../media/image46.jpeg"/><Relationship Id="rId9" Type="http://schemas.openxmlformats.org/officeDocument/2006/relationships/image" Target="../media/image44.sv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jpeg"/><Relationship Id="rId10" Type="http://schemas.openxmlformats.org/officeDocument/2006/relationships/image" Target="../media/image45.jpeg"/><Relationship Id="rId4" Type="http://schemas.openxmlformats.org/officeDocument/2006/relationships/image" Target="../media/image46.jpeg"/><Relationship Id="rId9"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jpeg"/><Relationship Id="rId10" Type="http://schemas.openxmlformats.org/officeDocument/2006/relationships/image" Target="../media/image45.jpeg"/><Relationship Id="rId4" Type="http://schemas.openxmlformats.org/officeDocument/2006/relationships/image" Target="../media/image46.jpeg"/><Relationship Id="rId9" Type="http://schemas.openxmlformats.org/officeDocument/2006/relationships/image" Target="../media/image44.sv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jpeg"/><Relationship Id="rId10" Type="http://schemas.openxmlformats.org/officeDocument/2006/relationships/image" Target="../media/image45.jpeg"/><Relationship Id="rId4" Type="http://schemas.openxmlformats.org/officeDocument/2006/relationships/image" Target="../media/image46.jpeg"/><Relationship Id="rId9" Type="http://schemas.openxmlformats.org/officeDocument/2006/relationships/image" Target="../media/image44.sv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jpeg"/><Relationship Id="rId10" Type="http://schemas.openxmlformats.org/officeDocument/2006/relationships/image" Target="../media/image45.jpeg"/><Relationship Id="rId4" Type="http://schemas.openxmlformats.org/officeDocument/2006/relationships/image" Target="../media/image46.jpeg"/><Relationship Id="rId9" Type="http://schemas.openxmlformats.org/officeDocument/2006/relationships/image" Target="../media/image44.sv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EMMALEROY/Big-data/blob/main/Analyse_de_sentiment_google_play.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17D6DA4D-E6F5-CE32-37CC-F3C9D94BB456}"/>
              </a:ext>
            </a:extLst>
          </p:cNvPr>
          <p:cNvSpPr/>
          <p:nvPr/>
        </p:nvSpPr>
        <p:spPr>
          <a:xfrm>
            <a:off x="4492171" y="-43544"/>
            <a:ext cx="7307940" cy="6959599"/>
          </a:xfrm>
          <a:custGeom>
            <a:avLst/>
            <a:gdLst>
              <a:gd name="connsiteX0" fmla="*/ 0 w 6487886"/>
              <a:gd name="connsiteY0" fmla="*/ 0 h 6858000"/>
              <a:gd name="connsiteX1" fmla="*/ 6487886 w 6487886"/>
              <a:gd name="connsiteY1" fmla="*/ 0 h 6858000"/>
              <a:gd name="connsiteX2" fmla="*/ 6487886 w 6487886"/>
              <a:gd name="connsiteY2" fmla="*/ 6858000 h 6858000"/>
              <a:gd name="connsiteX3" fmla="*/ 0 w 6487886"/>
              <a:gd name="connsiteY3" fmla="*/ 6858000 h 6858000"/>
              <a:gd name="connsiteX4" fmla="*/ 0 w 6487886"/>
              <a:gd name="connsiteY4" fmla="*/ 0 h 6858000"/>
              <a:gd name="connsiteX0" fmla="*/ 0 w 6487886"/>
              <a:gd name="connsiteY0" fmla="*/ 0 h 6858000"/>
              <a:gd name="connsiteX1" fmla="*/ 6487886 w 6487886"/>
              <a:gd name="connsiteY1" fmla="*/ 0 h 6858000"/>
              <a:gd name="connsiteX2" fmla="*/ 6487886 w 6487886"/>
              <a:gd name="connsiteY2" fmla="*/ 6858000 h 6858000"/>
              <a:gd name="connsiteX3" fmla="*/ 0 w 6487886"/>
              <a:gd name="connsiteY3" fmla="*/ 6858000 h 6858000"/>
              <a:gd name="connsiteX4" fmla="*/ 0 w 6487886"/>
              <a:gd name="connsiteY4" fmla="*/ 0 h 6858000"/>
              <a:gd name="connsiteX0" fmla="*/ 827314 w 7315200"/>
              <a:gd name="connsiteY0" fmla="*/ 0 h 6858000"/>
              <a:gd name="connsiteX1" fmla="*/ 7315200 w 7315200"/>
              <a:gd name="connsiteY1" fmla="*/ 0 h 6858000"/>
              <a:gd name="connsiteX2" fmla="*/ 7315200 w 7315200"/>
              <a:gd name="connsiteY2" fmla="*/ 6858000 h 6858000"/>
              <a:gd name="connsiteX3" fmla="*/ 0 w 7315200"/>
              <a:gd name="connsiteY3" fmla="*/ 6836229 h 6858000"/>
              <a:gd name="connsiteX4" fmla="*/ 827314 w 7315200"/>
              <a:gd name="connsiteY4" fmla="*/ 0 h 6858000"/>
              <a:gd name="connsiteX0" fmla="*/ 1006062 w 7493948"/>
              <a:gd name="connsiteY0" fmla="*/ 0 h 6858000"/>
              <a:gd name="connsiteX1" fmla="*/ 7493948 w 7493948"/>
              <a:gd name="connsiteY1" fmla="*/ 0 h 6858000"/>
              <a:gd name="connsiteX2" fmla="*/ 7493948 w 7493948"/>
              <a:gd name="connsiteY2" fmla="*/ 6858000 h 6858000"/>
              <a:gd name="connsiteX3" fmla="*/ 178748 w 7493948"/>
              <a:gd name="connsiteY3" fmla="*/ 6836229 h 6858000"/>
              <a:gd name="connsiteX4" fmla="*/ 1006062 w 7493948"/>
              <a:gd name="connsiteY4" fmla="*/ 0 h 6858000"/>
              <a:gd name="connsiteX0" fmla="*/ 311136 w 7536888"/>
              <a:gd name="connsiteY0" fmla="*/ 0 h 6858000"/>
              <a:gd name="connsiteX1" fmla="*/ 7536888 w 7536888"/>
              <a:gd name="connsiteY1" fmla="*/ 0 h 6858000"/>
              <a:gd name="connsiteX2" fmla="*/ 7536888 w 7536888"/>
              <a:gd name="connsiteY2" fmla="*/ 6858000 h 6858000"/>
              <a:gd name="connsiteX3" fmla="*/ 221688 w 7536888"/>
              <a:gd name="connsiteY3" fmla="*/ 6836229 h 6858000"/>
              <a:gd name="connsiteX4" fmla="*/ 311136 w 7536888"/>
              <a:gd name="connsiteY4" fmla="*/ 0 h 6858000"/>
              <a:gd name="connsiteX0" fmla="*/ 634501 w 7514379"/>
              <a:gd name="connsiteY0" fmla="*/ 43543 h 6858000"/>
              <a:gd name="connsiteX1" fmla="*/ 7514379 w 7514379"/>
              <a:gd name="connsiteY1" fmla="*/ 0 h 6858000"/>
              <a:gd name="connsiteX2" fmla="*/ 7514379 w 7514379"/>
              <a:gd name="connsiteY2" fmla="*/ 6858000 h 6858000"/>
              <a:gd name="connsiteX3" fmla="*/ 199179 w 7514379"/>
              <a:gd name="connsiteY3" fmla="*/ 6836229 h 6858000"/>
              <a:gd name="connsiteX4" fmla="*/ 634501 w 7514379"/>
              <a:gd name="connsiteY4" fmla="*/ 435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379" h="6858000">
                <a:moveTo>
                  <a:pt x="634501" y="43543"/>
                </a:moveTo>
                <a:lnTo>
                  <a:pt x="7514379" y="0"/>
                </a:lnTo>
                <a:lnTo>
                  <a:pt x="7514379" y="6858000"/>
                </a:lnTo>
                <a:lnTo>
                  <a:pt x="199179" y="6836229"/>
                </a:lnTo>
                <a:cubicBezTo>
                  <a:pt x="-766021" y="4775201"/>
                  <a:pt x="2173015" y="2808515"/>
                  <a:pt x="634501" y="43543"/>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E1D5186F-1EAC-D917-52B5-46D03BF9D0D8}"/>
              </a:ext>
            </a:extLst>
          </p:cNvPr>
          <p:cNvSpPr/>
          <p:nvPr/>
        </p:nvSpPr>
        <p:spPr>
          <a:xfrm>
            <a:off x="5097508" y="-58057"/>
            <a:ext cx="7159805" cy="6974113"/>
          </a:xfrm>
          <a:custGeom>
            <a:avLst/>
            <a:gdLst>
              <a:gd name="connsiteX0" fmla="*/ 0 w 6487886"/>
              <a:gd name="connsiteY0" fmla="*/ 0 h 6858000"/>
              <a:gd name="connsiteX1" fmla="*/ 6487886 w 6487886"/>
              <a:gd name="connsiteY1" fmla="*/ 0 h 6858000"/>
              <a:gd name="connsiteX2" fmla="*/ 6487886 w 6487886"/>
              <a:gd name="connsiteY2" fmla="*/ 6858000 h 6858000"/>
              <a:gd name="connsiteX3" fmla="*/ 0 w 6487886"/>
              <a:gd name="connsiteY3" fmla="*/ 6858000 h 6858000"/>
              <a:gd name="connsiteX4" fmla="*/ 0 w 6487886"/>
              <a:gd name="connsiteY4" fmla="*/ 0 h 6858000"/>
              <a:gd name="connsiteX0" fmla="*/ 0 w 6487886"/>
              <a:gd name="connsiteY0" fmla="*/ 0 h 6858000"/>
              <a:gd name="connsiteX1" fmla="*/ 6487886 w 6487886"/>
              <a:gd name="connsiteY1" fmla="*/ 0 h 6858000"/>
              <a:gd name="connsiteX2" fmla="*/ 6487886 w 6487886"/>
              <a:gd name="connsiteY2" fmla="*/ 6858000 h 6858000"/>
              <a:gd name="connsiteX3" fmla="*/ 0 w 6487886"/>
              <a:gd name="connsiteY3" fmla="*/ 6858000 h 6858000"/>
              <a:gd name="connsiteX4" fmla="*/ 0 w 6487886"/>
              <a:gd name="connsiteY4" fmla="*/ 0 h 6858000"/>
              <a:gd name="connsiteX0" fmla="*/ 827314 w 7315200"/>
              <a:gd name="connsiteY0" fmla="*/ 0 h 6858000"/>
              <a:gd name="connsiteX1" fmla="*/ 7315200 w 7315200"/>
              <a:gd name="connsiteY1" fmla="*/ 0 h 6858000"/>
              <a:gd name="connsiteX2" fmla="*/ 7315200 w 7315200"/>
              <a:gd name="connsiteY2" fmla="*/ 6858000 h 6858000"/>
              <a:gd name="connsiteX3" fmla="*/ 0 w 7315200"/>
              <a:gd name="connsiteY3" fmla="*/ 6836229 h 6858000"/>
              <a:gd name="connsiteX4" fmla="*/ 827314 w 7315200"/>
              <a:gd name="connsiteY4" fmla="*/ 0 h 6858000"/>
              <a:gd name="connsiteX0" fmla="*/ 1006062 w 7493948"/>
              <a:gd name="connsiteY0" fmla="*/ 0 h 6858000"/>
              <a:gd name="connsiteX1" fmla="*/ 7493948 w 7493948"/>
              <a:gd name="connsiteY1" fmla="*/ 0 h 6858000"/>
              <a:gd name="connsiteX2" fmla="*/ 7493948 w 7493948"/>
              <a:gd name="connsiteY2" fmla="*/ 6858000 h 6858000"/>
              <a:gd name="connsiteX3" fmla="*/ 178748 w 7493948"/>
              <a:gd name="connsiteY3" fmla="*/ 6836229 h 6858000"/>
              <a:gd name="connsiteX4" fmla="*/ 1006062 w 7493948"/>
              <a:gd name="connsiteY4" fmla="*/ 0 h 6858000"/>
              <a:gd name="connsiteX0" fmla="*/ 311136 w 7536888"/>
              <a:gd name="connsiteY0" fmla="*/ 0 h 6858000"/>
              <a:gd name="connsiteX1" fmla="*/ 7536888 w 7536888"/>
              <a:gd name="connsiteY1" fmla="*/ 0 h 6858000"/>
              <a:gd name="connsiteX2" fmla="*/ 7536888 w 7536888"/>
              <a:gd name="connsiteY2" fmla="*/ 6858000 h 6858000"/>
              <a:gd name="connsiteX3" fmla="*/ 221688 w 7536888"/>
              <a:gd name="connsiteY3" fmla="*/ 6836229 h 6858000"/>
              <a:gd name="connsiteX4" fmla="*/ 311136 w 753688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6888" h="6858000">
                <a:moveTo>
                  <a:pt x="311136" y="0"/>
                </a:moveTo>
                <a:lnTo>
                  <a:pt x="7536888" y="0"/>
                </a:lnTo>
                <a:lnTo>
                  <a:pt x="7536888" y="6858000"/>
                </a:lnTo>
                <a:lnTo>
                  <a:pt x="221688" y="6836229"/>
                </a:lnTo>
                <a:cubicBezTo>
                  <a:pt x="-743512" y="4775201"/>
                  <a:pt x="1849650" y="2764972"/>
                  <a:pt x="311136" y="0"/>
                </a:cubicBezTo>
                <a:close/>
              </a:path>
            </a:pathLst>
          </a:cu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EDD5FB0-A3D7-D0E5-F0BA-A71987BE0BEC}"/>
              </a:ext>
            </a:extLst>
          </p:cNvPr>
          <p:cNvSpPr txBox="1"/>
          <p:nvPr/>
        </p:nvSpPr>
        <p:spPr>
          <a:xfrm>
            <a:off x="477789" y="321569"/>
            <a:ext cx="3639458" cy="1015663"/>
          </a:xfrm>
          <a:prstGeom prst="rect">
            <a:avLst/>
          </a:prstGeom>
          <a:noFill/>
        </p:spPr>
        <p:txBody>
          <a:bodyPr wrap="square" rtlCol="0">
            <a:spAutoFit/>
          </a:bodyPr>
          <a:lstStyle/>
          <a:p>
            <a:r>
              <a:rPr lang="fr-FR" sz="6000" dirty="0">
                <a:solidFill>
                  <a:srgbClr val="F3C1EE"/>
                </a:solidFill>
                <a:latin typeface="Bernard MT Condensed" panose="02050806060905020404" pitchFamily="18" charset="0"/>
              </a:rPr>
              <a:t>Big Data</a:t>
            </a:r>
          </a:p>
        </p:txBody>
      </p:sp>
      <p:pic>
        <p:nvPicPr>
          <p:cNvPr id="20" name="Graphique 19" descr="Contour de visage amoureux contour">
            <a:extLst>
              <a:ext uri="{FF2B5EF4-FFF2-40B4-BE49-F238E27FC236}">
                <a16:creationId xmlns:a16="http://schemas.microsoft.com/office/drawing/2014/main" id="{E970097D-EC4E-0CF8-25BA-281EFC5227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1710" y="4616761"/>
            <a:ext cx="914400" cy="914400"/>
          </a:xfrm>
          <a:prstGeom prst="rect">
            <a:avLst/>
          </a:prstGeom>
        </p:spPr>
      </p:pic>
      <p:pic>
        <p:nvPicPr>
          <p:cNvPr id="21" name="Graphique 20" descr="Contour de visage nerveux contour">
            <a:extLst>
              <a:ext uri="{FF2B5EF4-FFF2-40B4-BE49-F238E27FC236}">
                <a16:creationId xmlns:a16="http://schemas.microsoft.com/office/drawing/2014/main" id="{3BD01500-938B-01E9-D02A-6DBB0AB15C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6367" y="4663394"/>
            <a:ext cx="914400" cy="914400"/>
          </a:xfrm>
          <a:prstGeom prst="rect">
            <a:avLst/>
          </a:prstGeom>
        </p:spPr>
      </p:pic>
      <p:sp>
        <p:nvSpPr>
          <p:cNvPr id="25" name="ZoneTexte 24">
            <a:extLst>
              <a:ext uri="{FF2B5EF4-FFF2-40B4-BE49-F238E27FC236}">
                <a16:creationId xmlns:a16="http://schemas.microsoft.com/office/drawing/2014/main" id="{2D505443-987E-1EF4-89C3-6E1EBF79C37D}"/>
              </a:ext>
            </a:extLst>
          </p:cNvPr>
          <p:cNvSpPr txBox="1"/>
          <p:nvPr/>
        </p:nvSpPr>
        <p:spPr>
          <a:xfrm>
            <a:off x="961521" y="1236461"/>
            <a:ext cx="4641043" cy="707886"/>
          </a:xfrm>
          <a:prstGeom prst="rect">
            <a:avLst/>
          </a:prstGeom>
          <a:noFill/>
        </p:spPr>
        <p:txBody>
          <a:bodyPr wrap="square" rtlCol="0">
            <a:spAutoFit/>
          </a:bodyPr>
          <a:lstStyle/>
          <a:p>
            <a:r>
              <a:rPr lang="fr-FR" sz="4000" dirty="0">
                <a:solidFill>
                  <a:srgbClr val="002060"/>
                </a:solidFill>
                <a:latin typeface="Bernard MT Condensed" panose="02050806060905020404" pitchFamily="18" charset="0"/>
              </a:rPr>
              <a:t>Analyse de sentiments</a:t>
            </a:r>
          </a:p>
        </p:txBody>
      </p:sp>
      <p:sp>
        <p:nvSpPr>
          <p:cNvPr id="26" name="ZoneTexte 25">
            <a:extLst>
              <a:ext uri="{FF2B5EF4-FFF2-40B4-BE49-F238E27FC236}">
                <a16:creationId xmlns:a16="http://schemas.microsoft.com/office/drawing/2014/main" id="{FCD3E468-BC39-3AF5-BED0-37674A3FD777}"/>
              </a:ext>
            </a:extLst>
          </p:cNvPr>
          <p:cNvSpPr txBox="1"/>
          <p:nvPr/>
        </p:nvSpPr>
        <p:spPr>
          <a:xfrm>
            <a:off x="148375" y="2075662"/>
            <a:ext cx="3762041" cy="461665"/>
          </a:xfrm>
          <a:prstGeom prst="rect">
            <a:avLst/>
          </a:prstGeom>
          <a:noFill/>
        </p:spPr>
        <p:txBody>
          <a:bodyPr wrap="square" rtlCol="0">
            <a:spAutoFit/>
          </a:bodyPr>
          <a:lstStyle/>
          <a:p>
            <a:r>
              <a:rPr lang="fr-FR" sz="2400" dirty="0">
                <a:solidFill>
                  <a:srgbClr val="FF7979"/>
                </a:solidFill>
                <a:latin typeface="Bernard MT Condensed" panose="02050806060905020404" pitchFamily="18" charset="0"/>
              </a:rPr>
              <a:t>Crédit Agricole vs BNP Paribas</a:t>
            </a:r>
          </a:p>
        </p:txBody>
      </p:sp>
      <p:sp>
        <p:nvSpPr>
          <p:cNvPr id="27" name="ZoneTexte 26">
            <a:extLst>
              <a:ext uri="{FF2B5EF4-FFF2-40B4-BE49-F238E27FC236}">
                <a16:creationId xmlns:a16="http://schemas.microsoft.com/office/drawing/2014/main" id="{F9E575B0-95A9-0DBB-A3AD-31C80F5D41D4}"/>
              </a:ext>
            </a:extLst>
          </p:cNvPr>
          <p:cNvSpPr txBox="1"/>
          <p:nvPr/>
        </p:nvSpPr>
        <p:spPr>
          <a:xfrm>
            <a:off x="2296463" y="3274994"/>
            <a:ext cx="2921310" cy="369332"/>
          </a:xfrm>
          <a:prstGeom prst="rect">
            <a:avLst/>
          </a:prstGeom>
          <a:noFill/>
        </p:spPr>
        <p:txBody>
          <a:bodyPr wrap="square" rtlCol="0">
            <a:spAutoFit/>
          </a:bodyPr>
          <a:lstStyle/>
          <a:p>
            <a:r>
              <a:rPr lang="fr-FR" dirty="0">
                <a:solidFill>
                  <a:srgbClr val="002060"/>
                </a:solidFill>
                <a:latin typeface="Bernard MT Condensed" panose="02050806060905020404" pitchFamily="18" charset="0"/>
              </a:rPr>
              <a:t>Faustine Lucas &amp; Emma Le Roy</a:t>
            </a:r>
          </a:p>
        </p:txBody>
      </p:sp>
      <p:pic>
        <p:nvPicPr>
          <p:cNvPr id="29" name="Graphique 28" descr="Contour de visage confus contour">
            <a:extLst>
              <a:ext uri="{FF2B5EF4-FFF2-40B4-BE49-F238E27FC236}">
                <a16:creationId xmlns:a16="http://schemas.microsoft.com/office/drawing/2014/main" id="{79B3CAF6-56B7-4DCD-36D9-1E9E66301B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786" y="4663396"/>
            <a:ext cx="914400" cy="914400"/>
          </a:xfrm>
          <a:prstGeom prst="rect">
            <a:avLst/>
          </a:prstGeom>
        </p:spPr>
      </p:pic>
      <p:sp>
        <p:nvSpPr>
          <p:cNvPr id="34" name="ZoneTexte 33">
            <a:extLst>
              <a:ext uri="{FF2B5EF4-FFF2-40B4-BE49-F238E27FC236}">
                <a16:creationId xmlns:a16="http://schemas.microsoft.com/office/drawing/2014/main" id="{8AF24915-F77B-50C4-B2F3-CA400B9D1B8E}"/>
              </a:ext>
            </a:extLst>
          </p:cNvPr>
          <p:cNvSpPr txBox="1"/>
          <p:nvPr/>
        </p:nvSpPr>
        <p:spPr>
          <a:xfrm>
            <a:off x="3993873" y="1939938"/>
            <a:ext cx="1722784" cy="400110"/>
          </a:xfrm>
          <a:prstGeom prst="rect">
            <a:avLst/>
          </a:prstGeom>
          <a:noFill/>
        </p:spPr>
        <p:txBody>
          <a:bodyPr wrap="square" rtlCol="0">
            <a:spAutoFit/>
          </a:bodyPr>
          <a:lstStyle/>
          <a:p>
            <a:r>
              <a:rPr lang="fr-FR" sz="2000" dirty="0">
                <a:solidFill>
                  <a:srgbClr val="009999"/>
                </a:solidFill>
                <a:latin typeface="Bernard MT Condensed" panose="02050806060905020404" pitchFamily="18" charset="0"/>
              </a:rPr>
              <a:t>2010 - 2023</a:t>
            </a:r>
          </a:p>
        </p:txBody>
      </p:sp>
      <p:sp>
        <p:nvSpPr>
          <p:cNvPr id="3" name="ZoneTexte 2">
            <a:extLst>
              <a:ext uri="{FF2B5EF4-FFF2-40B4-BE49-F238E27FC236}">
                <a16:creationId xmlns:a16="http://schemas.microsoft.com/office/drawing/2014/main" id="{9F278586-4DCA-70A2-AE2C-15A1ED352AE2}"/>
              </a:ext>
            </a:extLst>
          </p:cNvPr>
          <p:cNvSpPr txBox="1"/>
          <p:nvPr/>
        </p:nvSpPr>
        <p:spPr>
          <a:xfrm>
            <a:off x="3629670" y="2490100"/>
            <a:ext cx="162098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i="0" dirty="0">
                <a:solidFill>
                  <a:srgbClr val="7030A0"/>
                </a:solidFill>
                <a:effectLst/>
                <a:latin typeface="Bernard MT Condensed" panose="02050806060905020404" pitchFamily="18" charset="0"/>
              </a:rPr>
              <a:t>« Un écran à votre image »</a:t>
            </a:r>
          </a:p>
        </p:txBody>
      </p:sp>
      <p:sp>
        <p:nvSpPr>
          <p:cNvPr id="5" name="ZoneTexte 4">
            <a:extLst>
              <a:ext uri="{FF2B5EF4-FFF2-40B4-BE49-F238E27FC236}">
                <a16:creationId xmlns:a16="http://schemas.microsoft.com/office/drawing/2014/main" id="{7B20A232-E395-824F-A2AB-730909CB71A6}"/>
              </a:ext>
            </a:extLst>
          </p:cNvPr>
          <p:cNvSpPr txBox="1"/>
          <p:nvPr/>
        </p:nvSpPr>
        <p:spPr>
          <a:xfrm>
            <a:off x="660432" y="2619588"/>
            <a:ext cx="3272063" cy="646331"/>
          </a:xfrm>
          <a:prstGeom prst="rect">
            <a:avLst/>
          </a:prstGeom>
          <a:noFill/>
        </p:spPr>
        <p:txBody>
          <a:bodyPr wrap="square">
            <a:spAutoFit/>
          </a:bodyPr>
          <a:lstStyle/>
          <a:p>
            <a:r>
              <a:rPr lang="fr-FR" b="1" i="0" dirty="0">
                <a:solidFill>
                  <a:srgbClr val="7030A0"/>
                </a:solidFill>
                <a:effectLst/>
                <a:latin typeface="Bernard MT Condensed" panose="02050806060905020404" pitchFamily="18" charset="0"/>
              </a:rPr>
              <a:t>« Votre application bancaire au plus proche de vos besoins »</a:t>
            </a:r>
            <a:endParaRPr lang="fr-FR" dirty="0">
              <a:solidFill>
                <a:srgbClr val="7030A0"/>
              </a:solidFill>
              <a:latin typeface="Bernard MT Condensed" panose="02050806060905020404" pitchFamily="18" charset="0"/>
            </a:endParaRPr>
          </a:p>
        </p:txBody>
      </p:sp>
    </p:spTree>
    <p:extLst>
      <p:ext uri="{BB962C8B-B14F-4D97-AF65-F5344CB8AC3E}">
        <p14:creationId xmlns:p14="http://schemas.microsoft.com/office/powerpoint/2010/main" val="1107565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B70DC9-B07E-A439-B554-E0836CFD804D}"/>
              </a:ext>
            </a:extLst>
          </p:cNvPr>
          <p:cNvSpPr/>
          <p:nvPr/>
        </p:nvSpPr>
        <p:spPr>
          <a:xfrm>
            <a:off x="-317811" y="952628"/>
            <a:ext cx="13303405" cy="2585381"/>
          </a:xfrm>
          <a:prstGeom prst="rect">
            <a:avLst/>
          </a:prstGeom>
          <a:solidFill>
            <a:srgbClr val="002060"/>
          </a:solidFill>
          <a:ln w="57150">
            <a:solidFill>
              <a:srgbClr val="B3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404870E-9C09-B76A-5434-DD9D74235DE8}"/>
              </a:ext>
            </a:extLst>
          </p:cNvPr>
          <p:cNvSpPr>
            <a:spLocks noGrp="1"/>
          </p:cNvSpPr>
          <p:nvPr>
            <p:ph type="title"/>
          </p:nvPr>
        </p:nvSpPr>
        <p:spPr>
          <a:xfrm>
            <a:off x="4037978" y="-3823"/>
            <a:ext cx="4116043" cy="956451"/>
          </a:xfrm>
        </p:spPr>
        <p:txBody>
          <a:bodyPr/>
          <a:lstStyle/>
          <a:p>
            <a:r>
              <a:rPr lang="fr-FR" dirty="0">
                <a:solidFill>
                  <a:srgbClr val="F3C1EE"/>
                </a:solidFill>
                <a:latin typeface="Bernard MT Condensed" panose="02050806060905020404" pitchFamily="18" charset="0"/>
              </a:rPr>
              <a:t>Modèle BERT Base</a:t>
            </a:r>
          </a:p>
        </p:txBody>
      </p:sp>
      <p:pic>
        <p:nvPicPr>
          <p:cNvPr id="1028" name="Picture 4">
            <a:extLst>
              <a:ext uri="{FF2B5EF4-FFF2-40B4-BE49-F238E27FC236}">
                <a16:creationId xmlns:a16="http://schemas.microsoft.com/office/drawing/2014/main" id="{F661BB6A-D32C-B45A-4868-A9CF9B61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4" y="4352850"/>
            <a:ext cx="4227044" cy="2315304"/>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1A324B82-55D5-EEF9-64EB-9451E861FEBA}"/>
              </a:ext>
            </a:extLst>
          </p:cNvPr>
          <p:cNvSpPr txBox="1">
            <a:spLocks/>
          </p:cNvSpPr>
          <p:nvPr/>
        </p:nvSpPr>
        <p:spPr>
          <a:xfrm>
            <a:off x="477582" y="3413107"/>
            <a:ext cx="38541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a:solidFill>
                  <a:schemeClr val="accent5"/>
                </a:solidFill>
                <a:latin typeface="Bernard MT Condensed" panose="02050806060905020404" pitchFamily="18" charset="0"/>
              </a:rPr>
              <a:t>Prédiction de 0.73 pour Ma Banque</a:t>
            </a:r>
          </a:p>
        </p:txBody>
      </p:sp>
      <p:pic>
        <p:nvPicPr>
          <p:cNvPr id="1030" name="Picture 6">
            <a:extLst>
              <a:ext uri="{FF2B5EF4-FFF2-40B4-BE49-F238E27FC236}">
                <a16:creationId xmlns:a16="http://schemas.microsoft.com/office/drawing/2014/main" id="{3B8C8ED6-63BB-013B-4D8C-9F4FD68EB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2006" y="4352458"/>
            <a:ext cx="3977491" cy="2457981"/>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A27C3BE9-B0F8-DF08-DD02-18D0A801B5F6}"/>
              </a:ext>
            </a:extLst>
          </p:cNvPr>
          <p:cNvSpPr txBox="1">
            <a:spLocks/>
          </p:cNvSpPr>
          <p:nvPr/>
        </p:nvSpPr>
        <p:spPr>
          <a:xfrm>
            <a:off x="7546267" y="3453033"/>
            <a:ext cx="38541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a:solidFill>
                  <a:schemeClr val="accent5"/>
                </a:solidFill>
                <a:latin typeface="Bernard MT Condensed" panose="02050806060905020404" pitchFamily="18" charset="0"/>
              </a:rPr>
              <a:t>Prédiction de 0.70 pour Mes Comptes</a:t>
            </a:r>
          </a:p>
        </p:txBody>
      </p:sp>
      <p:pic>
        <p:nvPicPr>
          <p:cNvPr id="8" name="Graphique 7" descr="Signe pouce en haut avec un remplissage uni">
            <a:extLst>
              <a:ext uri="{FF2B5EF4-FFF2-40B4-BE49-F238E27FC236}">
                <a16:creationId xmlns:a16="http://schemas.microsoft.com/office/drawing/2014/main" id="{FF3DC1D6-52BB-F530-3F02-14E46323E5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9893" y="3583860"/>
            <a:ext cx="468214" cy="468214"/>
          </a:xfrm>
          <a:prstGeom prst="rect">
            <a:avLst/>
          </a:prstGeom>
        </p:spPr>
      </p:pic>
      <p:pic>
        <p:nvPicPr>
          <p:cNvPr id="9" name="Graphique 8" descr="Signe pouce en haut avec un remplissage uni">
            <a:extLst>
              <a:ext uri="{FF2B5EF4-FFF2-40B4-BE49-F238E27FC236}">
                <a16:creationId xmlns:a16="http://schemas.microsoft.com/office/drawing/2014/main" id="{A85959C6-1566-4A85-EA38-A8E6C95139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00383" y="3583224"/>
            <a:ext cx="468214" cy="468214"/>
          </a:xfrm>
          <a:prstGeom prst="rect">
            <a:avLst/>
          </a:prstGeom>
        </p:spPr>
      </p:pic>
      <p:pic>
        <p:nvPicPr>
          <p:cNvPr id="1034" name="Picture 10">
            <a:extLst>
              <a:ext uri="{FF2B5EF4-FFF2-40B4-BE49-F238E27FC236}">
                <a16:creationId xmlns:a16="http://schemas.microsoft.com/office/drawing/2014/main" id="{9D32526B-5F13-D5C8-E10B-467C6C7875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614" y="1179102"/>
            <a:ext cx="4364798" cy="21405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A7FC6FB-1DBC-EBD8-0CDC-F47B2ACCE6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8784" y="1210913"/>
            <a:ext cx="4442353" cy="210877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66911D-D2B8-31CB-7E5A-4521468E0526}"/>
              </a:ext>
            </a:extLst>
          </p:cNvPr>
          <p:cNvSpPr txBox="1"/>
          <p:nvPr/>
        </p:nvSpPr>
        <p:spPr>
          <a:xfrm>
            <a:off x="4808040" y="1787727"/>
            <a:ext cx="2535027" cy="923330"/>
          </a:xfrm>
          <a:prstGeom prst="rect">
            <a:avLst/>
          </a:prstGeom>
          <a:noFill/>
        </p:spPr>
        <p:txBody>
          <a:bodyPr wrap="square" rtlCol="0">
            <a:spAutoFit/>
          </a:bodyPr>
          <a:lstStyle/>
          <a:p>
            <a:r>
              <a:rPr lang="fr-FR" dirty="0">
                <a:solidFill>
                  <a:srgbClr val="B3CCFF"/>
                </a:solidFill>
              </a:rPr>
              <a:t>Entrainement du modèle</a:t>
            </a:r>
          </a:p>
          <a:p>
            <a:pPr algn="ctr"/>
            <a:r>
              <a:rPr lang="fr-FR" dirty="0">
                <a:solidFill>
                  <a:schemeClr val="bg1"/>
                </a:solidFill>
              </a:rPr>
              <a:t>train/validation/test </a:t>
            </a:r>
          </a:p>
          <a:p>
            <a:pPr algn="ctr"/>
            <a:r>
              <a:rPr lang="fr-FR" dirty="0">
                <a:solidFill>
                  <a:schemeClr val="accent4">
                    <a:lumMod val="60000"/>
                    <a:lumOff val="40000"/>
                  </a:schemeClr>
                </a:solidFill>
              </a:rPr>
              <a:t>bonnes prédictions</a:t>
            </a:r>
          </a:p>
        </p:txBody>
      </p:sp>
      <p:sp>
        <p:nvSpPr>
          <p:cNvPr id="11" name="Ellipse 10">
            <a:extLst>
              <a:ext uri="{FF2B5EF4-FFF2-40B4-BE49-F238E27FC236}">
                <a16:creationId xmlns:a16="http://schemas.microsoft.com/office/drawing/2014/main" id="{ADEE6448-AD48-1BE8-650B-4E651A872949}"/>
              </a:ext>
            </a:extLst>
          </p:cNvPr>
          <p:cNvSpPr/>
          <p:nvPr/>
        </p:nvSpPr>
        <p:spPr>
          <a:xfrm>
            <a:off x="4928455" y="4269781"/>
            <a:ext cx="2286000" cy="2114724"/>
          </a:xfrm>
          <a:prstGeom prst="ellipse">
            <a:avLst/>
          </a:prstGeom>
          <a:solidFill>
            <a:srgbClr val="F3C1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9960FAFB-8922-9101-8910-6FADE0118CFD}"/>
              </a:ext>
            </a:extLst>
          </p:cNvPr>
          <p:cNvSpPr txBox="1"/>
          <p:nvPr/>
        </p:nvSpPr>
        <p:spPr>
          <a:xfrm>
            <a:off x="5085428" y="4789817"/>
            <a:ext cx="1975366" cy="1200329"/>
          </a:xfrm>
          <a:prstGeom prst="rect">
            <a:avLst/>
          </a:prstGeom>
          <a:noFill/>
        </p:spPr>
        <p:txBody>
          <a:bodyPr wrap="square">
            <a:spAutoFit/>
          </a:bodyPr>
          <a:lstStyle/>
          <a:p>
            <a:pPr algn="ctr"/>
            <a:r>
              <a:rPr lang="fr-FR" i="0" dirty="0">
                <a:solidFill>
                  <a:srgbClr val="002060"/>
                </a:solidFill>
                <a:effectLst/>
                <a:latin typeface="Roboto" panose="02000000000000000000" pitchFamily="2" charset="0"/>
              </a:rPr>
              <a:t>« not </a:t>
            </a:r>
            <a:r>
              <a:rPr lang="fr-FR" i="0" dirty="0" err="1">
                <a:solidFill>
                  <a:srgbClr val="002060"/>
                </a:solidFill>
                <a:effectLst/>
                <a:latin typeface="Roboto" panose="02000000000000000000" pitchFamily="2" charset="0"/>
              </a:rPr>
              <a:t>very</a:t>
            </a:r>
            <a:r>
              <a:rPr lang="fr-FR" i="0" dirty="0">
                <a:solidFill>
                  <a:srgbClr val="002060"/>
                </a:solidFill>
                <a:effectLst/>
                <a:latin typeface="Roboto" panose="02000000000000000000" pitchFamily="2" charset="0"/>
              </a:rPr>
              <a:t> good »</a:t>
            </a:r>
          </a:p>
          <a:p>
            <a:pPr algn="ctr"/>
            <a:endParaRPr lang="fr-FR" dirty="0">
              <a:solidFill>
                <a:srgbClr val="002060"/>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endParaRPr>
          </a:p>
          <a:p>
            <a:pPr algn="ctr"/>
            <a:endParaRPr lang="fr-FR" dirty="0">
              <a:solidFill>
                <a:srgbClr val="002060"/>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endParaRPr>
          </a:p>
          <a:p>
            <a:pPr algn="ctr"/>
            <a:r>
              <a:rPr lang="en-US" i="0" dirty="0">
                <a:solidFill>
                  <a:srgbClr val="002060"/>
                </a:solidFill>
                <a:effectLst/>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 </a:t>
            </a:r>
            <a:r>
              <a:rPr lang="en-US" dirty="0" err="1">
                <a:solidFill>
                  <a:srgbClr val="002060"/>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n</a:t>
            </a:r>
            <a:r>
              <a:rPr lang="en-US" i="0" dirty="0" err="1">
                <a:solidFill>
                  <a:srgbClr val="002060"/>
                </a:solidFill>
                <a:effectLst/>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égative</a:t>
            </a:r>
            <a:endParaRPr lang="fr-FR"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cxnSp>
        <p:nvCxnSpPr>
          <p:cNvPr id="15" name="Connecteur droit avec flèche 14">
            <a:extLst>
              <a:ext uri="{FF2B5EF4-FFF2-40B4-BE49-F238E27FC236}">
                <a16:creationId xmlns:a16="http://schemas.microsoft.com/office/drawing/2014/main" id="{B4935D65-CEFD-4815-9EAF-39538DC41F56}"/>
              </a:ext>
            </a:extLst>
          </p:cNvPr>
          <p:cNvCxnSpPr>
            <a:cxnSpLocks/>
          </p:cNvCxnSpPr>
          <p:nvPr/>
        </p:nvCxnSpPr>
        <p:spPr>
          <a:xfrm flipH="1">
            <a:off x="6073111" y="5230249"/>
            <a:ext cx="6350" cy="404047"/>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4" descr="BNP Paribas logo : histoire, signification et évolution, symbole">
            <a:extLst>
              <a:ext uri="{FF2B5EF4-FFF2-40B4-BE49-F238E27FC236}">
                <a16:creationId xmlns:a16="http://schemas.microsoft.com/office/drawing/2014/main" id="{984B70DD-8470-E2EF-175C-1F00AF1D7D8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520" t="4214" r="23913" b="3591"/>
          <a:stretch/>
        </p:blipFill>
        <p:spPr bwMode="auto">
          <a:xfrm flipH="1">
            <a:off x="11498375" y="4018160"/>
            <a:ext cx="216042" cy="2229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rédit Agricole">
            <a:extLst>
              <a:ext uri="{FF2B5EF4-FFF2-40B4-BE49-F238E27FC236}">
                <a16:creationId xmlns:a16="http://schemas.microsoft.com/office/drawing/2014/main" id="{88CD26F9-15E7-8A14-8990-EF0B1B0C41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1645" y="3995985"/>
            <a:ext cx="239657" cy="23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297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Graphiques financiers numériques">
            <a:extLst>
              <a:ext uri="{FF2B5EF4-FFF2-40B4-BE49-F238E27FC236}">
                <a16:creationId xmlns:a16="http://schemas.microsoft.com/office/drawing/2014/main" id="{50746E72-D5D3-3CA3-C640-7C7B6653A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619" y="0"/>
            <a:ext cx="9475381" cy="6904618"/>
          </a:xfrm>
          <a:prstGeom prst="rect">
            <a:avLst/>
          </a:prstGeom>
        </p:spPr>
      </p:pic>
      <p:sp>
        <p:nvSpPr>
          <p:cNvPr id="4" name="Rectangle 3">
            <a:extLst>
              <a:ext uri="{FF2B5EF4-FFF2-40B4-BE49-F238E27FC236}">
                <a16:creationId xmlns:a16="http://schemas.microsoft.com/office/drawing/2014/main" id="{BFCA5CA6-A036-FC4A-0641-320B62C37484}"/>
              </a:ext>
            </a:extLst>
          </p:cNvPr>
          <p:cNvSpPr/>
          <p:nvPr/>
        </p:nvSpPr>
        <p:spPr>
          <a:xfrm>
            <a:off x="3490766" y="619065"/>
            <a:ext cx="3703036" cy="2550097"/>
          </a:xfrm>
          <a:prstGeom prst="rect">
            <a:avLst/>
          </a:prstGeom>
          <a:solidFill>
            <a:srgbClr val="002060"/>
          </a:solidFill>
          <a:ln w="57150">
            <a:solidFill>
              <a:srgbClr val="F3C1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 </a:t>
            </a:r>
          </a:p>
          <a:p>
            <a:pPr algn="ctr"/>
            <a:endParaRPr lang="fr-FR" dirty="0"/>
          </a:p>
          <a:p>
            <a:pPr algn="ctr"/>
            <a:endParaRPr lang="fr-FR" dirty="0"/>
          </a:p>
        </p:txBody>
      </p:sp>
      <p:sp>
        <p:nvSpPr>
          <p:cNvPr id="7" name="Rectangle 6">
            <a:extLst>
              <a:ext uri="{FF2B5EF4-FFF2-40B4-BE49-F238E27FC236}">
                <a16:creationId xmlns:a16="http://schemas.microsoft.com/office/drawing/2014/main" id="{7BBEC268-325B-93CC-20DF-4972B01B3391}"/>
              </a:ext>
            </a:extLst>
          </p:cNvPr>
          <p:cNvSpPr/>
          <p:nvPr/>
        </p:nvSpPr>
        <p:spPr>
          <a:xfrm>
            <a:off x="3490766" y="3736165"/>
            <a:ext cx="3703036" cy="2550097"/>
          </a:xfrm>
          <a:prstGeom prst="rect">
            <a:avLst/>
          </a:prstGeom>
          <a:solidFill>
            <a:srgbClr val="002060"/>
          </a:solidFill>
          <a:ln w="57150">
            <a:solidFill>
              <a:srgbClr val="99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4AF887D8-FEE8-E6A8-2006-281D16575B0E}"/>
              </a:ext>
            </a:extLst>
          </p:cNvPr>
          <p:cNvSpPr/>
          <p:nvPr/>
        </p:nvSpPr>
        <p:spPr>
          <a:xfrm>
            <a:off x="7856412" y="3736165"/>
            <a:ext cx="3703036" cy="2550097"/>
          </a:xfrm>
          <a:prstGeom prst="rect">
            <a:avLst/>
          </a:prstGeom>
          <a:solidFill>
            <a:srgbClr val="002060"/>
          </a:solidFill>
          <a:ln w="57150">
            <a:solidFill>
              <a:srgbClr val="99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Flèche : double flèche horizontale 4">
            <a:extLst>
              <a:ext uri="{FF2B5EF4-FFF2-40B4-BE49-F238E27FC236}">
                <a16:creationId xmlns:a16="http://schemas.microsoft.com/office/drawing/2014/main" id="{E6D5889B-C140-EC6D-E9FB-63E4D81462C4}"/>
              </a:ext>
            </a:extLst>
          </p:cNvPr>
          <p:cNvSpPr/>
          <p:nvPr/>
        </p:nvSpPr>
        <p:spPr>
          <a:xfrm>
            <a:off x="4629589" y="1575457"/>
            <a:ext cx="1466411" cy="521064"/>
          </a:xfrm>
          <a:prstGeom prst="leftRightArrow">
            <a:avLst/>
          </a:prstGeom>
          <a:solidFill>
            <a:srgbClr val="F3C1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BADC9CFC-EFE6-B918-EEFF-98E1AFE0FC18}"/>
              </a:ext>
            </a:extLst>
          </p:cNvPr>
          <p:cNvSpPr txBox="1"/>
          <p:nvPr/>
        </p:nvSpPr>
        <p:spPr>
          <a:xfrm>
            <a:off x="854144" y="312428"/>
            <a:ext cx="738962" cy="6279762"/>
          </a:xfrm>
          <a:prstGeom prst="rect">
            <a:avLst/>
          </a:prstGeom>
          <a:noFill/>
        </p:spPr>
        <p:txBody>
          <a:bodyPr wrap="square" rtlCol="0">
            <a:spAutoFit/>
          </a:bodyPr>
          <a:lstStyle/>
          <a:p>
            <a:pPr algn="ctr"/>
            <a:r>
              <a:rPr lang="fr-FR" sz="8000" dirty="0">
                <a:solidFill>
                  <a:srgbClr val="F3C1EE"/>
                </a:solidFill>
              </a:rPr>
              <a:t>S</a:t>
            </a:r>
            <a:r>
              <a:rPr lang="fr-FR" sz="8000" dirty="0">
                <a:solidFill>
                  <a:srgbClr val="002060"/>
                </a:solidFill>
              </a:rPr>
              <a:t>P</a:t>
            </a:r>
            <a:r>
              <a:rPr lang="fr-FR" sz="8000" dirty="0">
                <a:solidFill>
                  <a:srgbClr val="FF7979"/>
                </a:solidFill>
              </a:rPr>
              <a:t>L</a:t>
            </a:r>
            <a:r>
              <a:rPr lang="fr-FR" sz="8000" dirty="0">
                <a:solidFill>
                  <a:srgbClr val="660066"/>
                </a:solidFill>
              </a:rPr>
              <a:t>I</a:t>
            </a:r>
            <a:r>
              <a:rPr lang="fr-FR" sz="8000" dirty="0">
                <a:solidFill>
                  <a:srgbClr val="0070C0"/>
                </a:solidFill>
              </a:rPr>
              <a:t>T</a:t>
            </a:r>
            <a:r>
              <a:rPr lang="fr-FR" dirty="0"/>
              <a:t> </a:t>
            </a:r>
          </a:p>
        </p:txBody>
      </p:sp>
      <p:sp>
        <p:nvSpPr>
          <p:cNvPr id="2" name="Rectangle 1">
            <a:extLst>
              <a:ext uri="{FF2B5EF4-FFF2-40B4-BE49-F238E27FC236}">
                <a16:creationId xmlns:a16="http://schemas.microsoft.com/office/drawing/2014/main" id="{44655C1A-92B2-8392-6435-E33CCCDF369B}"/>
              </a:ext>
            </a:extLst>
          </p:cNvPr>
          <p:cNvSpPr/>
          <p:nvPr/>
        </p:nvSpPr>
        <p:spPr>
          <a:xfrm>
            <a:off x="1816092" y="181763"/>
            <a:ext cx="3526189" cy="788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 avis positif/ négatif selon BERT</a:t>
            </a:r>
          </a:p>
        </p:txBody>
      </p:sp>
      <p:pic>
        <p:nvPicPr>
          <p:cNvPr id="3" name="Graphique 2" descr="Contour de visage confus contour">
            <a:extLst>
              <a:ext uri="{FF2B5EF4-FFF2-40B4-BE49-F238E27FC236}">
                <a16:creationId xmlns:a16="http://schemas.microsoft.com/office/drawing/2014/main" id="{18415C2E-F222-0DB0-4450-6C1DD0F928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22560" y="1391932"/>
            <a:ext cx="914400" cy="914400"/>
          </a:xfrm>
          <a:prstGeom prst="rect">
            <a:avLst/>
          </a:prstGeom>
        </p:spPr>
      </p:pic>
      <p:pic>
        <p:nvPicPr>
          <p:cNvPr id="12" name="Graphique 11" descr="Contour de visage amoureux contour">
            <a:extLst>
              <a:ext uri="{FF2B5EF4-FFF2-40B4-BE49-F238E27FC236}">
                <a16:creationId xmlns:a16="http://schemas.microsoft.com/office/drawing/2014/main" id="{136C03E5-1810-F869-4874-309BC29CDF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3507" y="1381810"/>
            <a:ext cx="914400" cy="914400"/>
          </a:xfrm>
          <a:prstGeom prst="rect">
            <a:avLst/>
          </a:prstGeom>
        </p:spPr>
      </p:pic>
      <p:sp>
        <p:nvSpPr>
          <p:cNvPr id="15" name="ZoneTexte 14">
            <a:extLst>
              <a:ext uri="{FF2B5EF4-FFF2-40B4-BE49-F238E27FC236}">
                <a16:creationId xmlns:a16="http://schemas.microsoft.com/office/drawing/2014/main" id="{838220BD-6ACA-E7F8-047D-761FE9A18D59}"/>
              </a:ext>
            </a:extLst>
          </p:cNvPr>
          <p:cNvSpPr txBox="1"/>
          <p:nvPr/>
        </p:nvSpPr>
        <p:spPr>
          <a:xfrm>
            <a:off x="4651587" y="1173127"/>
            <a:ext cx="1381391" cy="369332"/>
          </a:xfrm>
          <a:prstGeom prst="rect">
            <a:avLst/>
          </a:prstGeom>
          <a:noFill/>
        </p:spPr>
        <p:txBody>
          <a:bodyPr wrap="square" rtlCol="0">
            <a:spAutoFit/>
          </a:bodyPr>
          <a:lstStyle/>
          <a:p>
            <a:pPr algn="ctr"/>
            <a:r>
              <a:rPr lang="fr-FR" dirty="0">
                <a:solidFill>
                  <a:srgbClr val="F3C1EE"/>
                </a:solidFill>
              </a:rPr>
              <a:t>Ma Banque</a:t>
            </a:r>
          </a:p>
        </p:txBody>
      </p:sp>
      <p:sp>
        <p:nvSpPr>
          <p:cNvPr id="16" name="ZoneTexte 15">
            <a:extLst>
              <a:ext uri="{FF2B5EF4-FFF2-40B4-BE49-F238E27FC236}">
                <a16:creationId xmlns:a16="http://schemas.microsoft.com/office/drawing/2014/main" id="{0B8C37E3-0BB2-A62D-36E0-9EF59A16A32D}"/>
              </a:ext>
            </a:extLst>
          </p:cNvPr>
          <p:cNvSpPr txBox="1"/>
          <p:nvPr/>
        </p:nvSpPr>
        <p:spPr>
          <a:xfrm>
            <a:off x="4706289" y="2109462"/>
            <a:ext cx="1283364" cy="369332"/>
          </a:xfrm>
          <a:prstGeom prst="rect">
            <a:avLst/>
          </a:prstGeom>
          <a:noFill/>
        </p:spPr>
        <p:txBody>
          <a:bodyPr wrap="square" rtlCol="0">
            <a:spAutoFit/>
          </a:bodyPr>
          <a:lstStyle/>
          <a:p>
            <a:pPr algn="ctr"/>
            <a:r>
              <a:rPr lang="fr-FR" dirty="0">
                <a:solidFill>
                  <a:schemeClr val="accent4"/>
                </a:solidFill>
              </a:rPr>
              <a:t>2020</a:t>
            </a:r>
          </a:p>
        </p:txBody>
      </p:sp>
      <p:sp>
        <p:nvSpPr>
          <p:cNvPr id="17" name="Rectangle 16">
            <a:extLst>
              <a:ext uri="{FF2B5EF4-FFF2-40B4-BE49-F238E27FC236}">
                <a16:creationId xmlns:a16="http://schemas.microsoft.com/office/drawing/2014/main" id="{05D93751-B878-5E0A-25E1-A3BDE867DDB8}"/>
              </a:ext>
            </a:extLst>
          </p:cNvPr>
          <p:cNvSpPr/>
          <p:nvPr/>
        </p:nvSpPr>
        <p:spPr>
          <a:xfrm>
            <a:off x="7857833" y="631443"/>
            <a:ext cx="3703036" cy="2550097"/>
          </a:xfrm>
          <a:prstGeom prst="rect">
            <a:avLst/>
          </a:prstGeom>
          <a:solidFill>
            <a:srgbClr val="002060"/>
          </a:solidFill>
          <a:ln w="57150">
            <a:solidFill>
              <a:srgbClr val="F3C1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 </a:t>
            </a:r>
          </a:p>
          <a:p>
            <a:pPr algn="ctr"/>
            <a:endParaRPr lang="fr-FR" dirty="0"/>
          </a:p>
          <a:p>
            <a:pPr algn="ctr"/>
            <a:endParaRPr lang="fr-FR" dirty="0"/>
          </a:p>
        </p:txBody>
      </p:sp>
      <p:sp>
        <p:nvSpPr>
          <p:cNvPr id="18" name="Flèche : double flèche horizontale 17">
            <a:extLst>
              <a:ext uri="{FF2B5EF4-FFF2-40B4-BE49-F238E27FC236}">
                <a16:creationId xmlns:a16="http://schemas.microsoft.com/office/drawing/2014/main" id="{4F37B4BA-7460-90D3-82D4-94DD7EE04182}"/>
              </a:ext>
            </a:extLst>
          </p:cNvPr>
          <p:cNvSpPr/>
          <p:nvPr/>
        </p:nvSpPr>
        <p:spPr>
          <a:xfrm>
            <a:off x="8996656" y="1587835"/>
            <a:ext cx="1466411" cy="521064"/>
          </a:xfrm>
          <a:prstGeom prst="leftRightArrow">
            <a:avLst/>
          </a:prstGeom>
          <a:solidFill>
            <a:srgbClr val="F3C1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Graphique 18" descr="Contour de visage confus contour">
            <a:extLst>
              <a:ext uri="{FF2B5EF4-FFF2-40B4-BE49-F238E27FC236}">
                <a16:creationId xmlns:a16="http://schemas.microsoft.com/office/drawing/2014/main" id="{C6816370-7B86-8043-2AE6-E17D8697D0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9627" y="1404310"/>
            <a:ext cx="914400" cy="914400"/>
          </a:xfrm>
          <a:prstGeom prst="rect">
            <a:avLst/>
          </a:prstGeom>
        </p:spPr>
      </p:pic>
      <p:pic>
        <p:nvPicPr>
          <p:cNvPr id="20" name="Graphique 19" descr="Contour de visage amoureux contour">
            <a:extLst>
              <a:ext uri="{FF2B5EF4-FFF2-40B4-BE49-F238E27FC236}">
                <a16:creationId xmlns:a16="http://schemas.microsoft.com/office/drawing/2014/main" id="{51161176-46C2-494E-DA67-44DA78F1C9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0574" y="1394188"/>
            <a:ext cx="914400" cy="914400"/>
          </a:xfrm>
          <a:prstGeom prst="rect">
            <a:avLst/>
          </a:prstGeom>
        </p:spPr>
      </p:pic>
      <p:sp>
        <p:nvSpPr>
          <p:cNvPr id="21" name="ZoneTexte 20">
            <a:extLst>
              <a:ext uri="{FF2B5EF4-FFF2-40B4-BE49-F238E27FC236}">
                <a16:creationId xmlns:a16="http://schemas.microsoft.com/office/drawing/2014/main" id="{40FEB1B5-4589-E2C1-807F-746F032ED539}"/>
              </a:ext>
            </a:extLst>
          </p:cNvPr>
          <p:cNvSpPr txBox="1"/>
          <p:nvPr/>
        </p:nvSpPr>
        <p:spPr>
          <a:xfrm>
            <a:off x="9018654" y="1185505"/>
            <a:ext cx="1381391" cy="369332"/>
          </a:xfrm>
          <a:prstGeom prst="rect">
            <a:avLst/>
          </a:prstGeom>
          <a:noFill/>
        </p:spPr>
        <p:txBody>
          <a:bodyPr wrap="square" rtlCol="0">
            <a:spAutoFit/>
          </a:bodyPr>
          <a:lstStyle/>
          <a:p>
            <a:pPr algn="ctr"/>
            <a:r>
              <a:rPr lang="fr-FR" dirty="0">
                <a:solidFill>
                  <a:srgbClr val="F3C1EE"/>
                </a:solidFill>
              </a:rPr>
              <a:t>Ma Banque</a:t>
            </a:r>
          </a:p>
        </p:txBody>
      </p:sp>
      <p:sp>
        <p:nvSpPr>
          <p:cNvPr id="22" name="ZoneTexte 21">
            <a:extLst>
              <a:ext uri="{FF2B5EF4-FFF2-40B4-BE49-F238E27FC236}">
                <a16:creationId xmlns:a16="http://schemas.microsoft.com/office/drawing/2014/main" id="{F82B6464-A129-4762-B08F-B681D97DCBE5}"/>
              </a:ext>
            </a:extLst>
          </p:cNvPr>
          <p:cNvSpPr txBox="1"/>
          <p:nvPr/>
        </p:nvSpPr>
        <p:spPr>
          <a:xfrm>
            <a:off x="9073356" y="2121840"/>
            <a:ext cx="1283364" cy="369332"/>
          </a:xfrm>
          <a:prstGeom prst="rect">
            <a:avLst/>
          </a:prstGeom>
          <a:noFill/>
        </p:spPr>
        <p:txBody>
          <a:bodyPr wrap="square" rtlCol="0">
            <a:spAutoFit/>
          </a:bodyPr>
          <a:lstStyle/>
          <a:p>
            <a:pPr algn="ctr"/>
            <a:r>
              <a:rPr lang="fr-FR" dirty="0">
                <a:solidFill>
                  <a:schemeClr val="accent4"/>
                </a:solidFill>
              </a:rPr>
              <a:t>2022</a:t>
            </a:r>
          </a:p>
        </p:txBody>
      </p:sp>
      <p:sp>
        <p:nvSpPr>
          <p:cNvPr id="23" name="Flèche : double flèche horizontale 22">
            <a:extLst>
              <a:ext uri="{FF2B5EF4-FFF2-40B4-BE49-F238E27FC236}">
                <a16:creationId xmlns:a16="http://schemas.microsoft.com/office/drawing/2014/main" id="{4C83FB43-7CBF-E102-DB12-30DDE0A0A296}"/>
              </a:ext>
            </a:extLst>
          </p:cNvPr>
          <p:cNvSpPr/>
          <p:nvPr/>
        </p:nvSpPr>
        <p:spPr>
          <a:xfrm>
            <a:off x="4609076" y="4750681"/>
            <a:ext cx="1466411" cy="521064"/>
          </a:xfrm>
          <a:prstGeom prst="leftRightArrow">
            <a:avLst/>
          </a:prstGeom>
          <a:solidFill>
            <a:srgbClr val="9999FF"/>
          </a:solidFill>
          <a:ln>
            <a:solidFill>
              <a:srgbClr val="99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Graphique 23" descr="Contour de visage confus contour">
            <a:extLst>
              <a:ext uri="{FF2B5EF4-FFF2-40B4-BE49-F238E27FC236}">
                <a16:creationId xmlns:a16="http://schemas.microsoft.com/office/drawing/2014/main" id="{1293C34D-BCD8-1DBB-B432-4B2663589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6532" y="4554013"/>
            <a:ext cx="914400" cy="914400"/>
          </a:xfrm>
          <a:prstGeom prst="rect">
            <a:avLst/>
          </a:prstGeom>
        </p:spPr>
      </p:pic>
      <p:pic>
        <p:nvPicPr>
          <p:cNvPr id="25" name="Graphique 24" descr="Contour de visage confus contour">
            <a:extLst>
              <a:ext uri="{FF2B5EF4-FFF2-40B4-BE49-F238E27FC236}">
                <a16:creationId xmlns:a16="http://schemas.microsoft.com/office/drawing/2014/main" id="{660A5466-2771-5EC6-2B2B-EDA1C1513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19919" y="4554013"/>
            <a:ext cx="914400" cy="914400"/>
          </a:xfrm>
          <a:prstGeom prst="rect">
            <a:avLst/>
          </a:prstGeom>
        </p:spPr>
      </p:pic>
      <p:pic>
        <p:nvPicPr>
          <p:cNvPr id="26" name="Graphique 25" descr="Contour de visage amoureux contour">
            <a:extLst>
              <a:ext uri="{FF2B5EF4-FFF2-40B4-BE49-F238E27FC236}">
                <a16:creationId xmlns:a16="http://schemas.microsoft.com/office/drawing/2014/main" id="{7B597172-D4F0-2FD5-6882-BD3275F719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7191" y="4554013"/>
            <a:ext cx="914400" cy="914400"/>
          </a:xfrm>
          <a:prstGeom prst="rect">
            <a:avLst/>
          </a:prstGeom>
        </p:spPr>
      </p:pic>
      <p:pic>
        <p:nvPicPr>
          <p:cNvPr id="27" name="Graphique 26" descr="Contour de visage amoureux contour">
            <a:extLst>
              <a:ext uri="{FF2B5EF4-FFF2-40B4-BE49-F238E27FC236}">
                <a16:creationId xmlns:a16="http://schemas.microsoft.com/office/drawing/2014/main" id="{EF6DBADA-B745-C79A-EF59-1921D57269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0574" y="4554013"/>
            <a:ext cx="914400" cy="914400"/>
          </a:xfrm>
          <a:prstGeom prst="rect">
            <a:avLst/>
          </a:prstGeom>
        </p:spPr>
      </p:pic>
      <p:sp>
        <p:nvSpPr>
          <p:cNvPr id="28" name="Flèche : double flèche horizontale 27">
            <a:extLst>
              <a:ext uri="{FF2B5EF4-FFF2-40B4-BE49-F238E27FC236}">
                <a16:creationId xmlns:a16="http://schemas.microsoft.com/office/drawing/2014/main" id="{31776C19-8B94-5A40-F04E-734C14973C4B}"/>
              </a:ext>
            </a:extLst>
          </p:cNvPr>
          <p:cNvSpPr/>
          <p:nvPr/>
        </p:nvSpPr>
        <p:spPr>
          <a:xfrm>
            <a:off x="8996656" y="4782547"/>
            <a:ext cx="1466411" cy="521064"/>
          </a:xfrm>
          <a:prstGeom prst="leftRightArrow">
            <a:avLst/>
          </a:prstGeom>
          <a:solidFill>
            <a:srgbClr val="9999FF"/>
          </a:solidFill>
          <a:ln>
            <a:solidFill>
              <a:srgbClr val="99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72B8CBB-8737-A161-38F4-CF68C8372FC2}"/>
              </a:ext>
            </a:extLst>
          </p:cNvPr>
          <p:cNvSpPr txBox="1"/>
          <p:nvPr/>
        </p:nvSpPr>
        <p:spPr>
          <a:xfrm>
            <a:off x="4554945" y="4294882"/>
            <a:ext cx="1574672" cy="369332"/>
          </a:xfrm>
          <a:prstGeom prst="rect">
            <a:avLst/>
          </a:prstGeom>
          <a:noFill/>
        </p:spPr>
        <p:txBody>
          <a:bodyPr wrap="square" rtlCol="0">
            <a:spAutoFit/>
          </a:bodyPr>
          <a:lstStyle/>
          <a:p>
            <a:pPr algn="ctr"/>
            <a:r>
              <a:rPr lang="fr-FR" dirty="0">
                <a:solidFill>
                  <a:srgbClr val="9999FF"/>
                </a:solidFill>
              </a:rPr>
              <a:t>Mes Comptes</a:t>
            </a:r>
          </a:p>
        </p:txBody>
      </p:sp>
      <p:sp>
        <p:nvSpPr>
          <p:cNvPr id="31" name="ZoneTexte 30">
            <a:extLst>
              <a:ext uri="{FF2B5EF4-FFF2-40B4-BE49-F238E27FC236}">
                <a16:creationId xmlns:a16="http://schemas.microsoft.com/office/drawing/2014/main" id="{CCBA5946-0B14-256D-E88A-34C76D1AC147}"/>
              </a:ext>
            </a:extLst>
          </p:cNvPr>
          <p:cNvSpPr txBox="1"/>
          <p:nvPr/>
        </p:nvSpPr>
        <p:spPr>
          <a:xfrm>
            <a:off x="4706289" y="5300915"/>
            <a:ext cx="1283364" cy="369332"/>
          </a:xfrm>
          <a:prstGeom prst="rect">
            <a:avLst/>
          </a:prstGeom>
          <a:noFill/>
        </p:spPr>
        <p:txBody>
          <a:bodyPr wrap="square" rtlCol="0">
            <a:spAutoFit/>
          </a:bodyPr>
          <a:lstStyle/>
          <a:p>
            <a:pPr algn="ctr"/>
            <a:r>
              <a:rPr lang="fr-FR" dirty="0">
                <a:solidFill>
                  <a:schemeClr val="accent4"/>
                </a:solidFill>
              </a:rPr>
              <a:t>2020</a:t>
            </a:r>
          </a:p>
        </p:txBody>
      </p:sp>
      <p:sp>
        <p:nvSpPr>
          <p:cNvPr id="32" name="ZoneTexte 31">
            <a:extLst>
              <a:ext uri="{FF2B5EF4-FFF2-40B4-BE49-F238E27FC236}">
                <a16:creationId xmlns:a16="http://schemas.microsoft.com/office/drawing/2014/main" id="{61D1DC50-FA18-A1BA-9A7A-AD04848B03B1}"/>
              </a:ext>
            </a:extLst>
          </p:cNvPr>
          <p:cNvSpPr txBox="1"/>
          <p:nvPr/>
        </p:nvSpPr>
        <p:spPr>
          <a:xfrm>
            <a:off x="9088179" y="5418041"/>
            <a:ext cx="1283364" cy="369332"/>
          </a:xfrm>
          <a:prstGeom prst="rect">
            <a:avLst/>
          </a:prstGeom>
          <a:noFill/>
        </p:spPr>
        <p:txBody>
          <a:bodyPr wrap="square" rtlCol="0">
            <a:spAutoFit/>
          </a:bodyPr>
          <a:lstStyle/>
          <a:p>
            <a:pPr algn="ctr"/>
            <a:r>
              <a:rPr lang="fr-FR" dirty="0">
                <a:solidFill>
                  <a:schemeClr val="accent4"/>
                </a:solidFill>
              </a:rPr>
              <a:t>2022</a:t>
            </a:r>
          </a:p>
        </p:txBody>
      </p:sp>
      <p:sp>
        <p:nvSpPr>
          <p:cNvPr id="33" name="ZoneTexte 32">
            <a:extLst>
              <a:ext uri="{FF2B5EF4-FFF2-40B4-BE49-F238E27FC236}">
                <a16:creationId xmlns:a16="http://schemas.microsoft.com/office/drawing/2014/main" id="{1851A78E-D7B6-0E3E-480C-0CB5A888D32B}"/>
              </a:ext>
            </a:extLst>
          </p:cNvPr>
          <p:cNvSpPr txBox="1"/>
          <p:nvPr/>
        </p:nvSpPr>
        <p:spPr>
          <a:xfrm>
            <a:off x="8920594" y="4283658"/>
            <a:ext cx="1574672" cy="369332"/>
          </a:xfrm>
          <a:prstGeom prst="rect">
            <a:avLst/>
          </a:prstGeom>
          <a:noFill/>
        </p:spPr>
        <p:txBody>
          <a:bodyPr wrap="square" rtlCol="0">
            <a:spAutoFit/>
          </a:bodyPr>
          <a:lstStyle/>
          <a:p>
            <a:pPr algn="ctr"/>
            <a:r>
              <a:rPr lang="fr-FR" dirty="0">
                <a:solidFill>
                  <a:srgbClr val="9999FF"/>
                </a:solidFill>
              </a:rPr>
              <a:t>Mes Comptes</a:t>
            </a:r>
          </a:p>
        </p:txBody>
      </p:sp>
      <p:sp>
        <p:nvSpPr>
          <p:cNvPr id="6" name="ZoneTexte 5">
            <a:extLst>
              <a:ext uri="{FF2B5EF4-FFF2-40B4-BE49-F238E27FC236}">
                <a16:creationId xmlns:a16="http://schemas.microsoft.com/office/drawing/2014/main" id="{AB58509B-6AF0-078E-787C-2BF261120092}"/>
              </a:ext>
            </a:extLst>
          </p:cNvPr>
          <p:cNvSpPr txBox="1"/>
          <p:nvPr/>
        </p:nvSpPr>
        <p:spPr>
          <a:xfrm>
            <a:off x="6328371" y="2305828"/>
            <a:ext cx="607275" cy="369332"/>
          </a:xfrm>
          <a:prstGeom prst="rect">
            <a:avLst/>
          </a:prstGeom>
          <a:noFill/>
        </p:spPr>
        <p:txBody>
          <a:bodyPr wrap="square" rtlCol="0">
            <a:spAutoFit/>
          </a:bodyPr>
          <a:lstStyle/>
          <a:p>
            <a:r>
              <a:rPr lang="fr-FR" dirty="0">
                <a:solidFill>
                  <a:srgbClr val="00CC99"/>
                </a:solidFill>
              </a:rPr>
              <a:t>43%</a:t>
            </a:r>
          </a:p>
        </p:txBody>
      </p:sp>
      <p:sp>
        <p:nvSpPr>
          <p:cNvPr id="8" name="ZoneTexte 7">
            <a:extLst>
              <a:ext uri="{FF2B5EF4-FFF2-40B4-BE49-F238E27FC236}">
                <a16:creationId xmlns:a16="http://schemas.microsoft.com/office/drawing/2014/main" id="{2CD8ADD9-111D-B0F3-084A-EA7F9D09B2C3}"/>
              </a:ext>
            </a:extLst>
          </p:cNvPr>
          <p:cNvSpPr txBox="1"/>
          <p:nvPr/>
        </p:nvSpPr>
        <p:spPr>
          <a:xfrm>
            <a:off x="3840895" y="2294128"/>
            <a:ext cx="607275" cy="369332"/>
          </a:xfrm>
          <a:prstGeom prst="rect">
            <a:avLst/>
          </a:prstGeom>
          <a:noFill/>
        </p:spPr>
        <p:txBody>
          <a:bodyPr wrap="square" rtlCol="0">
            <a:spAutoFit/>
          </a:bodyPr>
          <a:lstStyle/>
          <a:p>
            <a:r>
              <a:rPr lang="fr-FR" dirty="0">
                <a:solidFill>
                  <a:srgbClr val="FF7979"/>
                </a:solidFill>
                <a:effectLst>
                  <a:outerShdw blurRad="38100" dist="38100" dir="2700000" algn="tl">
                    <a:srgbClr val="000000">
                      <a:alpha val="43137"/>
                    </a:srgbClr>
                  </a:outerShdw>
                </a:effectLst>
              </a:rPr>
              <a:t>41%</a:t>
            </a:r>
          </a:p>
        </p:txBody>
      </p:sp>
      <p:sp>
        <p:nvSpPr>
          <p:cNvPr id="10" name="ZoneTexte 9">
            <a:extLst>
              <a:ext uri="{FF2B5EF4-FFF2-40B4-BE49-F238E27FC236}">
                <a16:creationId xmlns:a16="http://schemas.microsoft.com/office/drawing/2014/main" id="{3FBA252C-2D86-2A6B-ACF6-C0FF0BDFB7C5}"/>
              </a:ext>
            </a:extLst>
          </p:cNvPr>
          <p:cNvSpPr txBox="1"/>
          <p:nvPr/>
        </p:nvSpPr>
        <p:spPr>
          <a:xfrm>
            <a:off x="10744608" y="2265795"/>
            <a:ext cx="607275" cy="369332"/>
          </a:xfrm>
          <a:prstGeom prst="rect">
            <a:avLst/>
          </a:prstGeom>
          <a:noFill/>
        </p:spPr>
        <p:txBody>
          <a:bodyPr wrap="square" rtlCol="0">
            <a:spAutoFit/>
          </a:bodyPr>
          <a:lstStyle/>
          <a:p>
            <a:r>
              <a:rPr lang="fr-FR" dirty="0">
                <a:solidFill>
                  <a:srgbClr val="00CC99"/>
                </a:solidFill>
              </a:rPr>
              <a:t>22%</a:t>
            </a:r>
          </a:p>
        </p:txBody>
      </p:sp>
      <p:sp>
        <p:nvSpPr>
          <p:cNvPr id="11" name="ZoneTexte 10">
            <a:extLst>
              <a:ext uri="{FF2B5EF4-FFF2-40B4-BE49-F238E27FC236}">
                <a16:creationId xmlns:a16="http://schemas.microsoft.com/office/drawing/2014/main" id="{E74858E2-E182-AD35-C95A-411B1A5BD268}"/>
              </a:ext>
            </a:extLst>
          </p:cNvPr>
          <p:cNvSpPr txBox="1"/>
          <p:nvPr/>
        </p:nvSpPr>
        <p:spPr>
          <a:xfrm>
            <a:off x="8191420" y="2305828"/>
            <a:ext cx="607275" cy="369332"/>
          </a:xfrm>
          <a:prstGeom prst="rect">
            <a:avLst/>
          </a:prstGeom>
          <a:noFill/>
        </p:spPr>
        <p:txBody>
          <a:bodyPr wrap="square" rtlCol="0">
            <a:spAutoFit/>
          </a:bodyPr>
          <a:lstStyle/>
          <a:p>
            <a:r>
              <a:rPr lang="fr-FR" dirty="0">
                <a:solidFill>
                  <a:srgbClr val="FF7979"/>
                </a:solidFill>
              </a:rPr>
              <a:t>64%</a:t>
            </a:r>
          </a:p>
        </p:txBody>
      </p:sp>
      <p:sp>
        <p:nvSpPr>
          <p:cNvPr id="30" name="ZoneTexte 29">
            <a:extLst>
              <a:ext uri="{FF2B5EF4-FFF2-40B4-BE49-F238E27FC236}">
                <a16:creationId xmlns:a16="http://schemas.microsoft.com/office/drawing/2014/main" id="{86AAE6DA-8DE1-9B47-FDAD-D5E875D14459}"/>
              </a:ext>
            </a:extLst>
          </p:cNvPr>
          <p:cNvSpPr txBox="1"/>
          <p:nvPr/>
        </p:nvSpPr>
        <p:spPr>
          <a:xfrm>
            <a:off x="3803302" y="5466068"/>
            <a:ext cx="607275" cy="369332"/>
          </a:xfrm>
          <a:prstGeom prst="rect">
            <a:avLst/>
          </a:prstGeom>
          <a:noFill/>
        </p:spPr>
        <p:txBody>
          <a:bodyPr wrap="square" rtlCol="0">
            <a:spAutoFit/>
          </a:bodyPr>
          <a:lstStyle/>
          <a:p>
            <a:r>
              <a:rPr lang="fr-FR" dirty="0">
                <a:solidFill>
                  <a:srgbClr val="FF7979"/>
                </a:solidFill>
                <a:effectLst>
                  <a:outerShdw blurRad="38100" dist="38100" dir="2700000" algn="tl">
                    <a:srgbClr val="000000">
                      <a:alpha val="43137"/>
                    </a:srgbClr>
                  </a:outerShdw>
                </a:effectLst>
              </a:rPr>
              <a:t>51%</a:t>
            </a:r>
          </a:p>
        </p:txBody>
      </p:sp>
      <p:sp>
        <p:nvSpPr>
          <p:cNvPr id="34" name="ZoneTexte 33">
            <a:extLst>
              <a:ext uri="{FF2B5EF4-FFF2-40B4-BE49-F238E27FC236}">
                <a16:creationId xmlns:a16="http://schemas.microsoft.com/office/drawing/2014/main" id="{F5A00E83-DEE8-2CBE-C72F-270BF084BE7A}"/>
              </a:ext>
            </a:extLst>
          </p:cNvPr>
          <p:cNvSpPr txBox="1"/>
          <p:nvPr/>
        </p:nvSpPr>
        <p:spPr>
          <a:xfrm>
            <a:off x="6307069" y="5466068"/>
            <a:ext cx="607275" cy="369332"/>
          </a:xfrm>
          <a:prstGeom prst="rect">
            <a:avLst/>
          </a:prstGeom>
          <a:noFill/>
        </p:spPr>
        <p:txBody>
          <a:bodyPr wrap="square" rtlCol="0">
            <a:spAutoFit/>
          </a:bodyPr>
          <a:lstStyle/>
          <a:p>
            <a:r>
              <a:rPr lang="fr-FR" dirty="0">
                <a:solidFill>
                  <a:srgbClr val="00CC99"/>
                </a:solidFill>
                <a:effectLst>
                  <a:outerShdw blurRad="38100" dist="38100" dir="2700000" algn="tl">
                    <a:srgbClr val="000000">
                      <a:alpha val="43137"/>
                    </a:srgbClr>
                  </a:outerShdw>
                </a:effectLst>
              </a:rPr>
              <a:t>40%</a:t>
            </a:r>
          </a:p>
        </p:txBody>
      </p:sp>
      <p:pic>
        <p:nvPicPr>
          <p:cNvPr id="35" name="Picture 4" descr="BNP Paribas logo : histoire, signification et évolution, symbole">
            <a:extLst>
              <a:ext uri="{FF2B5EF4-FFF2-40B4-BE49-F238E27FC236}">
                <a16:creationId xmlns:a16="http://schemas.microsoft.com/office/drawing/2014/main" id="{911FE223-BE12-902C-35F1-9D109E6BFF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520" t="4214" r="23913" b="3591"/>
          <a:stretch/>
        </p:blipFill>
        <p:spPr bwMode="auto">
          <a:xfrm flipH="1">
            <a:off x="5194132" y="4881394"/>
            <a:ext cx="258035" cy="2662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rédit Agricole">
            <a:extLst>
              <a:ext uri="{FF2B5EF4-FFF2-40B4-BE49-F238E27FC236}">
                <a16:creationId xmlns:a16="http://schemas.microsoft.com/office/drawing/2014/main" id="{BBE9584B-327A-E820-AF89-CBEC331EAE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6420" y="1714481"/>
            <a:ext cx="239657" cy="2396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rédit Agricole">
            <a:extLst>
              <a:ext uri="{FF2B5EF4-FFF2-40B4-BE49-F238E27FC236}">
                <a16:creationId xmlns:a16="http://schemas.microsoft.com/office/drawing/2014/main" id="{D1D87E25-F8EF-155D-3FEB-710C49ECC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10032" y="1726165"/>
            <a:ext cx="239657" cy="2396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BNP Paribas logo : histoire, signification et évolution, symbole">
            <a:extLst>
              <a:ext uri="{FF2B5EF4-FFF2-40B4-BE49-F238E27FC236}">
                <a16:creationId xmlns:a16="http://schemas.microsoft.com/office/drawing/2014/main" id="{22672D21-32CB-5A1F-2E5D-54557EAD3A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520" t="4214" r="23913" b="3591"/>
          <a:stretch/>
        </p:blipFill>
        <p:spPr bwMode="auto">
          <a:xfrm flipH="1">
            <a:off x="9657288" y="4910734"/>
            <a:ext cx="258035" cy="26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èche : pentagone 8">
            <a:extLst>
              <a:ext uri="{FF2B5EF4-FFF2-40B4-BE49-F238E27FC236}">
                <a16:creationId xmlns:a16="http://schemas.microsoft.com/office/drawing/2014/main" id="{90FBEF3A-5B12-1FB8-5A7F-E1BBB7A59716}"/>
              </a:ext>
            </a:extLst>
          </p:cNvPr>
          <p:cNvSpPr/>
          <p:nvPr/>
        </p:nvSpPr>
        <p:spPr>
          <a:xfrm>
            <a:off x="-8422" y="1022325"/>
            <a:ext cx="1783204" cy="32252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1">
            <a:extLst>
              <a:ext uri="{FF2B5EF4-FFF2-40B4-BE49-F238E27FC236}">
                <a16:creationId xmlns:a16="http://schemas.microsoft.com/office/drawing/2014/main" id="{8ECD9DDD-AFDE-DC1A-9A9B-125E67191C27}"/>
              </a:ext>
            </a:extLst>
          </p:cNvPr>
          <p:cNvSpPr>
            <a:spLocks noGrp="1"/>
          </p:cNvSpPr>
          <p:nvPr>
            <p:ph type="title"/>
          </p:nvPr>
        </p:nvSpPr>
        <p:spPr>
          <a:xfrm>
            <a:off x="2730131" y="-188260"/>
            <a:ext cx="6731738" cy="1325563"/>
          </a:xfrm>
        </p:spPr>
        <p:txBody>
          <a:bodyPr/>
          <a:lstStyle/>
          <a:p>
            <a:pPr algn="ctr"/>
            <a:r>
              <a:rPr lang="fr-FR" b="0" i="0" dirty="0">
                <a:solidFill>
                  <a:srgbClr val="F3C1EE"/>
                </a:solidFill>
                <a:effectLst/>
                <a:latin typeface="Bernard MT Condensed" panose="02050806060905020404" pitchFamily="18" charset="0"/>
              </a:rPr>
              <a:t>Latent Dirichlet Allocation</a:t>
            </a:r>
            <a:endParaRPr lang="fr-FR" dirty="0">
              <a:solidFill>
                <a:srgbClr val="F3C1EE"/>
              </a:solidFill>
              <a:latin typeface="Bernard MT Condensed" panose="02050806060905020404" pitchFamily="18" charset="0"/>
            </a:endParaRPr>
          </a:p>
        </p:txBody>
      </p:sp>
      <p:pic>
        <p:nvPicPr>
          <p:cNvPr id="1028" name="Picture 4">
            <a:extLst>
              <a:ext uri="{FF2B5EF4-FFF2-40B4-BE49-F238E27FC236}">
                <a16:creationId xmlns:a16="http://schemas.microsoft.com/office/drawing/2014/main" id="{404E0418-924F-534C-C4EF-02F3291C2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331" y="1170200"/>
            <a:ext cx="7115089" cy="340350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D36AF98-7357-AA04-5BF7-B332623CC62A}"/>
              </a:ext>
            </a:extLst>
          </p:cNvPr>
          <p:cNvSpPr txBox="1"/>
          <p:nvPr/>
        </p:nvSpPr>
        <p:spPr>
          <a:xfrm>
            <a:off x="40273" y="1010447"/>
            <a:ext cx="3489871" cy="1754326"/>
          </a:xfrm>
          <a:prstGeom prst="rect">
            <a:avLst/>
          </a:prstGeom>
          <a:noFill/>
        </p:spPr>
        <p:txBody>
          <a:bodyPr wrap="square" rtlCol="0">
            <a:spAutoFit/>
          </a:bodyPr>
          <a:lstStyle/>
          <a:p>
            <a:r>
              <a:rPr lang="fr-FR" dirty="0">
                <a:solidFill>
                  <a:srgbClr val="F3C1EE"/>
                </a:solidFill>
              </a:rPr>
              <a:t>Traitement</a:t>
            </a:r>
          </a:p>
          <a:p>
            <a:endParaRPr lang="fr-FR" dirty="0">
              <a:solidFill>
                <a:srgbClr val="F3C1EE"/>
              </a:solidFill>
            </a:endParaRPr>
          </a:p>
          <a:p>
            <a:r>
              <a:rPr lang="fr-FR" dirty="0">
                <a:solidFill>
                  <a:srgbClr val="002060"/>
                </a:solidFill>
              </a:rPr>
              <a:t>- Sac de mots</a:t>
            </a:r>
          </a:p>
          <a:p>
            <a:r>
              <a:rPr lang="fr-FR" dirty="0">
                <a:solidFill>
                  <a:srgbClr val="002060"/>
                </a:solidFill>
              </a:rPr>
              <a:t>- Mots vides</a:t>
            </a:r>
          </a:p>
          <a:p>
            <a:r>
              <a:rPr lang="fr-FR" dirty="0">
                <a:solidFill>
                  <a:srgbClr val="002060"/>
                </a:solidFill>
              </a:rPr>
              <a:t>- </a:t>
            </a:r>
            <a:r>
              <a:rPr lang="fr-FR" dirty="0" err="1">
                <a:solidFill>
                  <a:srgbClr val="002060"/>
                </a:solidFill>
              </a:rPr>
              <a:t>Bigrammes</a:t>
            </a:r>
            <a:r>
              <a:rPr lang="fr-FR" dirty="0">
                <a:solidFill>
                  <a:srgbClr val="002060"/>
                </a:solidFill>
              </a:rPr>
              <a:t> et trigrammes</a:t>
            </a:r>
          </a:p>
          <a:p>
            <a:r>
              <a:rPr lang="fr-FR" dirty="0">
                <a:solidFill>
                  <a:srgbClr val="002060"/>
                </a:solidFill>
              </a:rPr>
              <a:t>- Lemmatisation</a:t>
            </a:r>
          </a:p>
        </p:txBody>
      </p:sp>
      <p:sp>
        <p:nvSpPr>
          <p:cNvPr id="13" name="Flèche : pentagone 12">
            <a:extLst>
              <a:ext uri="{FF2B5EF4-FFF2-40B4-BE49-F238E27FC236}">
                <a16:creationId xmlns:a16="http://schemas.microsoft.com/office/drawing/2014/main" id="{63346788-410C-0903-CC9C-A2F11D904079}"/>
              </a:ext>
            </a:extLst>
          </p:cNvPr>
          <p:cNvSpPr/>
          <p:nvPr/>
        </p:nvSpPr>
        <p:spPr>
          <a:xfrm>
            <a:off x="10933" y="2991787"/>
            <a:ext cx="1783204" cy="32252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EB167-AC9A-413A-B44A-8F90CB254525}"/>
              </a:ext>
            </a:extLst>
          </p:cNvPr>
          <p:cNvSpPr txBox="1"/>
          <p:nvPr/>
        </p:nvSpPr>
        <p:spPr>
          <a:xfrm>
            <a:off x="88968" y="2979909"/>
            <a:ext cx="3711707" cy="1754326"/>
          </a:xfrm>
          <a:prstGeom prst="rect">
            <a:avLst/>
          </a:prstGeom>
          <a:noFill/>
        </p:spPr>
        <p:txBody>
          <a:bodyPr wrap="square" rtlCol="0">
            <a:spAutoFit/>
          </a:bodyPr>
          <a:lstStyle/>
          <a:p>
            <a:r>
              <a:rPr lang="fr-FR" dirty="0">
                <a:solidFill>
                  <a:srgbClr val="F3C1EE"/>
                </a:solidFill>
              </a:rPr>
              <a:t>Objectifs</a:t>
            </a:r>
          </a:p>
          <a:p>
            <a:endParaRPr lang="fr-FR" dirty="0">
              <a:solidFill>
                <a:srgbClr val="F3C1EE"/>
              </a:solidFill>
            </a:endParaRPr>
          </a:p>
          <a:p>
            <a:r>
              <a:rPr lang="fr-FR" b="1" dirty="0">
                <a:solidFill>
                  <a:srgbClr val="002060"/>
                </a:solidFill>
              </a:rPr>
              <a:t>Librairie </a:t>
            </a:r>
            <a:r>
              <a:rPr lang="fr-FR" b="1" dirty="0" err="1">
                <a:solidFill>
                  <a:srgbClr val="002060"/>
                </a:solidFill>
              </a:rPr>
              <a:t>Gensim</a:t>
            </a:r>
            <a:endParaRPr lang="fr-FR" b="1" dirty="0">
              <a:solidFill>
                <a:srgbClr val="002060"/>
              </a:solidFill>
            </a:endParaRPr>
          </a:p>
          <a:p>
            <a:r>
              <a:rPr lang="fr-FR" dirty="0">
                <a:solidFill>
                  <a:srgbClr val="002060"/>
                </a:solidFill>
              </a:rPr>
              <a:t>- Déterminer les thèmes</a:t>
            </a:r>
          </a:p>
          <a:p>
            <a:r>
              <a:rPr lang="fr-FR" dirty="0">
                <a:solidFill>
                  <a:srgbClr val="002060"/>
                </a:solidFill>
              </a:rPr>
              <a:t>- Déterminer les mots les plus associés à certains thèmes</a:t>
            </a:r>
          </a:p>
        </p:txBody>
      </p:sp>
      <p:sp>
        <p:nvSpPr>
          <p:cNvPr id="16" name="ZoneTexte 15">
            <a:extLst>
              <a:ext uri="{FF2B5EF4-FFF2-40B4-BE49-F238E27FC236}">
                <a16:creationId xmlns:a16="http://schemas.microsoft.com/office/drawing/2014/main" id="{1C0DED77-1DF2-A09D-1494-E17E00C9C554}"/>
              </a:ext>
            </a:extLst>
          </p:cNvPr>
          <p:cNvSpPr txBox="1"/>
          <p:nvPr/>
        </p:nvSpPr>
        <p:spPr>
          <a:xfrm>
            <a:off x="2050637" y="4815588"/>
            <a:ext cx="8489311" cy="369332"/>
          </a:xfrm>
          <a:prstGeom prst="rect">
            <a:avLst/>
          </a:prstGeom>
          <a:noFill/>
        </p:spPr>
        <p:txBody>
          <a:bodyPr wrap="square" rtlCol="0">
            <a:spAutoFit/>
          </a:bodyPr>
          <a:lstStyle/>
          <a:p>
            <a:r>
              <a:rPr lang="fr-FR" dirty="0">
                <a:solidFill>
                  <a:srgbClr val="002060"/>
                </a:solidFill>
              </a:rPr>
              <a:t>Exemple de sortie Excel du LDA sur les commentaires négatifs en 2022 au Crédit Agricole</a:t>
            </a:r>
          </a:p>
        </p:txBody>
      </p:sp>
      <p:graphicFrame>
        <p:nvGraphicFramePr>
          <p:cNvPr id="5" name="Tableau 4">
            <a:extLst>
              <a:ext uri="{FF2B5EF4-FFF2-40B4-BE49-F238E27FC236}">
                <a16:creationId xmlns:a16="http://schemas.microsoft.com/office/drawing/2014/main" id="{5C5486CC-11BE-AA8A-664F-204944F20B05}"/>
              </a:ext>
            </a:extLst>
          </p:cNvPr>
          <p:cNvGraphicFramePr>
            <a:graphicFrameLocks noGrp="1"/>
          </p:cNvGraphicFramePr>
          <p:nvPr>
            <p:extLst>
              <p:ext uri="{D42A27DB-BD31-4B8C-83A1-F6EECF244321}">
                <p14:modId xmlns:p14="http://schemas.microsoft.com/office/powerpoint/2010/main" val="2384522355"/>
              </p:ext>
            </p:extLst>
          </p:nvPr>
        </p:nvGraphicFramePr>
        <p:xfrm>
          <a:off x="2435141" y="5292876"/>
          <a:ext cx="7657488" cy="1335335"/>
        </p:xfrm>
        <a:graphic>
          <a:graphicData uri="http://schemas.openxmlformats.org/drawingml/2006/table">
            <a:tbl>
              <a:tblPr/>
              <a:tblGrid>
                <a:gridCol w="3833633">
                  <a:extLst>
                    <a:ext uri="{9D8B030D-6E8A-4147-A177-3AD203B41FA5}">
                      <a16:colId xmlns:a16="http://schemas.microsoft.com/office/drawing/2014/main" val="3550806769"/>
                    </a:ext>
                  </a:extLst>
                </a:gridCol>
                <a:gridCol w="3823855">
                  <a:extLst>
                    <a:ext uri="{9D8B030D-6E8A-4147-A177-3AD203B41FA5}">
                      <a16:colId xmlns:a16="http://schemas.microsoft.com/office/drawing/2014/main" val="1769967908"/>
                    </a:ext>
                  </a:extLst>
                </a:gridCol>
              </a:tblGrid>
              <a:tr h="267067">
                <a:tc>
                  <a:txBody>
                    <a:bodyPr/>
                    <a:lstStyle/>
                    <a:p>
                      <a:pPr algn="ctr" fontAlgn="b"/>
                      <a:r>
                        <a:rPr lang="fr-FR" sz="1400" b="0" i="0" u="none" strike="noStrike" dirty="0">
                          <a:solidFill>
                            <a:srgbClr val="000000"/>
                          </a:solidFill>
                          <a:effectLst/>
                          <a:latin typeface="Calibri" panose="020F0502020204030204" pitchFamily="34" charset="0"/>
                        </a:rPr>
                        <a:t>Thèmes</a:t>
                      </a:r>
                    </a:p>
                  </a:txBody>
                  <a:tcPr marL="3175" marR="3175" marT="3175" marB="0" anchor="b">
                    <a:lnL>
                      <a:noFill/>
                    </a:lnL>
                    <a:lnR>
                      <a:noFill/>
                    </a:lnR>
                    <a:lnT>
                      <a:noFill/>
                    </a:lnT>
                    <a:lnB>
                      <a:noFill/>
                    </a:lnB>
                    <a:solidFill>
                      <a:srgbClr val="FFCCFF"/>
                    </a:solidFill>
                  </a:tcPr>
                </a:tc>
                <a:tc>
                  <a:txBody>
                    <a:bodyPr/>
                    <a:lstStyle/>
                    <a:p>
                      <a:pPr algn="ctr" fontAlgn="b"/>
                      <a:r>
                        <a:rPr lang="fr-FR" sz="1400" b="0" i="0" u="none" strike="noStrike" dirty="0">
                          <a:solidFill>
                            <a:srgbClr val="000000"/>
                          </a:solidFill>
                          <a:effectLst/>
                          <a:latin typeface="Calibri" panose="020F0502020204030204" pitchFamily="34" charset="0"/>
                        </a:rPr>
                        <a:t>Valeur de cohérence</a:t>
                      </a:r>
                    </a:p>
                  </a:txBody>
                  <a:tcPr marL="3175" marR="3175" marT="3175" marB="0" anchor="b">
                    <a:lnL>
                      <a:noFill/>
                    </a:lnL>
                    <a:lnR>
                      <a:noFill/>
                    </a:lnR>
                    <a:lnT>
                      <a:noFill/>
                    </a:lnT>
                    <a:lnB>
                      <a:noFill/>
                    </a:lnB>
                    <a:solidFill>
                      <a:srgbClr val="FFCCFF"/>
                    </a:solidFill>
                  </a:tcPr>
                </a:tc>
                <a:extLst>
                  <a:ext uri="{0D108BD9-81ED-4DB2-BD59-A6C34878D82A}">
                    <a16:rowId xmlns:a16="http://schemas.microsoft.com/office/drawing/2014/main" val="201047800"/>
                  </a:ext>
                </a:extLst>
              </a:tr>
              <a:tr h="267067">
                <a:tc>
                  <a:txBody>
                    <a:bodyPr/>
                    <a:lstStyle/>
                    <a:p>
                      <a:pPr algn="ctr" fontAlgn="b"/>
                      <a:r>
                        <a:rPr lang="fr-FR" sz="1100" b="0" i="0" u="none" strike="noStrike">
                          <a:solidFill>
                            <a:srgbClr val="000000"/>
                          </a:solidFill>
                          <a:effectLst/>
                          <a:latin typeface="Calibri" panose="020F0502020204030204" pitchFamily="34" charset="0"/>
                        </a:rPr>
                        <a:t>4</a:t>
                      </a:r>
                    </a:p>
                  </a:txBody>
                  <a:tcPr marL="3175" marR="3175" marT="3175" marB="0" anchor="b">
                    <a:lnL>
                      <a:noFill/>
                    </a:lnL>
                    <a:lnR>
                      <a:noFill/>
                    </a:lnR>
                    <a:lnT>
                      <a:noFill/>
                    </a:lnT>
                    <a:lnB>
                      <a:noFill/>
                    </a:lnB>
                    <a:solidFill>
                      <a:srgbClr val="BDD7EE"/>
                    </a:solidFill>
                  </a:tcPr>
                </a:tc>
                <a:tc>
                  <a:txBody>
                    <a:bodyPr/>
                    <a:lstStyle/>
                    <a:p>
                      <a:pPr algn="ctr" fontAlgn="b"/>
                      <a:r>
                        <a:rPr lang="fr-FR" sz="1100" b="0" i="0" u="none" strike="noStrike" dirty="0">
                          <a:solidFill>
                            <a:srgbClr val="000000"/>
                          </a:solidFill>
                          <a:effectLst/>
                          <a:latin typeface="Calibri" panose="020F0502020204030204" pitchFamily="34" charset="0"/>
                        </a:rPr>
                        <a:t>0.565</a:t>
                      </a:r>
                    </a:p>
                  </a:txBody>
                  <a:tcPr marL="3175" marR="3175" marT="3175" marB="0" anchor="b">
                    <a:lnL>
                      <a:noFill/>
                    </a:lnL>
                    <a:lnR>
                      <a:noFill/>
                    </a:lnR>
                    <a:lnT>
                      <a:noFill/>
                    </a:lnT>
                    <a:lnB>
                      <a:noFill/>
                    </a:lnB>
                    <a:solidFill>
                      <a:srgbClr val="BDD7EE"/>
                    </a:solidFill>
                  </a:tcPr>
                </a:tc>
                <a:extLst>
                  <a:ext uri="{0D108BD9-81ED-4DB2-BD59-A6C34878D82A}">
                    <a16:rowId xmlns:a16="http://schemas.microsoft.com/office/drawing/2014/main" val="3923333470"/>
                  </a:ext>
                </a:extLst>
              </a:tr>
              <a:tr h="267067">
                <a:tc>
                  <a:txBody>
                    <a:bodyPr/>
                    <a:lstStyle/>
                    <a:p>
                      <a:pPr algn="ctr" fontAlgn="b"/>
                      <a:r>
                        <a:rPr lang="fr-FR" sz="1100" b="0" i="0" u="none" strike="noStrike">
                          <a:solidFill>
                            <a:srgbClr val="000000"/>
                          </a:solidFill>
                          <a:effectLst/>
                          <a:latin typeface="Calibri" panose="020F0502020204030204" pitchFamily="34" charset="0"/>
                        </a:rPr>
                        <a:t>8</a:t>
                      </a:r>
                    </a:p>
                  </a:txBody>
                  <a:tcPr marL="3175" marR="3175" marT="3175" marB="0" anchor="b">
                    <a:lnL>
                      <a:noFill/>
                    </a:lnL>
                    <a:lnR>
                      <a:noFill/>
                    </a:lnR>
                    <a:lnT>
                      <a:noFill/>
                    </a:lnT>
                    <a:lnB>
                      <a:noFill/>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0.546</a:t>
                      </a:r>
                    </a:p>
                  </a:txBody>
                  <a:tcPr marL="3175" marR="3175" marT="3175" marB="0" anchor="b">
                    <a:lnL>
                      <a:noFill/>
                    </a:lnL>
                    <a:lnR>
                      <a:noFill/>
                    </a:lnR>
                    <a:lnT>
                      <a:noFill/>
                    </a:lnT>
                    <a:lnB>
                      <a:noFill/>
                    </a:lnB>
                    <a:solidFill>
                      <a:srgbClr val="FCE4D6"/>
                    </a:solidFill>
                  </a:tcPr>
                </a:tc>
                <a:extLst>
                  <a:ext uri="{0D108BD9-81ED-4DB2-BD59-A6C34878D82A}">
                    <a16:rowId xmlns:a16="http://schemas.microsoft.com/office/drawing/2014/main" val="2624793147"/>
                  </a:ext>
                </a:extLst>
              </a:tr>
              <a:tr h="267067">
                <a:tc>
                  <a:txBody>
                    <a:bodyPr/>
                    <a:lstStyle/>
                    <a:p>
                      <a:pPr algn="ctr" fontAlgn="b"/>
                      <a:r>
                        <a:rPr lang="fr-FR" sz="1100" b="0" i="0" u="none" strike="noStrike">
                          <a:solidFill>
                            <a:srgbClr val="000000"/>
                          </a:solidFill>
                          <a:effectLst/>
                          <a:latin typeface="Calibri" panose="020F0502020204030204" pitchFamily="34" charset="0"/>
                        </a:rPr>
                        <a:t>9</a:t>
                      </a:r>
                    </a:p>
                  </a:txBody>
                  <a:tcPr marL="3175" marR="3175" marT="3175" marB="0" anchor="b">
                    <a:lnL>
                      <a:noFill/>
                    </a:lnL>
                    <a:lnR>
                      <a:noFill/>
                    </a:lnR>
                    <a:lnT>
                      <a:noFill/>
                    </a:lnT>
                    <a:lnB>
                      <a:noFill/>
                    </a:lnB>
                    <a:solidFill>
                      <a:srgbClr val="E2EFDA"/>
                    </a:solidFill>
                  </a:tcPr>
                </a:tc>
                <a:tc>
                  <a:txBody>
                    <a:bodyPr/>
                    <a:lstStyle/>
                    <a:p>
                      <a:pPr algn="ctr" fontAlgn="b"/>
                      <a:r>
                        <a:rPr lang="fr-FR" sz="1100" b="0" i="0" u="none" strike="noStrike" dirty="0">
                          <a:solidFill>
                            <a:srgbClr val="000000"/>
                          </a:solidFill>
                          <a:effectLst/>
                          <a:latin typeface="Calibri" panose="020F0502020204030204" pitchFamily="34" charset="0"/>
                        </a:rPr>
                        <a:t>0.527</a:t>
                      </a:r>
                    </a:p>
                  </a:txBody>
                  <a:tcPr marL="3175" marR="3175" marT="3175" marB="0" anchor="b">
                    <a:lnL>
                      <a:noFill/>
                    </a:lnL>
                    <a:lnR>
                      <a:noFill/>
                    </a:lnR>
                    <a:lnT>
                      <a:noFill/>
                    </a:lnT>
                    <a:lnB>
                      <a:noFill/>
                    </a:lnB>
                    <a:solidFill>
                      <a:srgbClr val="E2EFDA"/>
                    </a:solidFill>
                  </a:tcPr>
                </a:tc>
                <a:extLst>
                  <a:ext uri="{0D108BD9-81ED-4DB2-BD59-A6C34878D82A}">
                    <a16:rowId xmlns:a16="http://schemas.microsoft.com/office/drawing/2014/main" val="3191163610"/>
                  </a:ext>
                </a:extLst>
              </a:tr>
              <a:tr h="267067">
                <a:tc>
                  <a:txBody>
                    <a:bodyPr/>
                    <a:lstStyle/>
                    <a:p>
                      <a:pPr algn="ctr" fontAlgn="b"/>
                      <a:r>
                        <a:rPr lang="fr-FR" sz="1100" b="0" i="0" u="none" strike="noStrike" dirty="0">
                          <a:solidFill>
                            <a:srgbClr val="000000"/>
                          </a:solidFill>
                          <a:effectLst/>
                          <a:latin typeface="Calibri" panose="020F0502020204030204" pitchFamily="34" charset="0"/>
                        </a:rPr>
                        <a:t>10</a:t>
                      </a:r>
                    </a:p>
                  </a:txBody>
                  <a:tcPr marL="3175" marR="3175" marT="3175" marB="0" anchor="b">
                    <a:lnL>
                      <a:noFill/>
                    </a:lnL>
                    <a:lnR>
                      <a:noFill/>
                    </a:lnR>
                    <a:lnT>
                      <a:noFill/>
                    </a:lnT>
                    <a:lnB>
                      <a:noFill/>
                    </a:lnB>
                    <a:solidFill>
                      <a:srgbClr val="E2EFDA"/>
                    </a:solidFill>
                  </a:tcPr>
                </a:tc>
                <a:tc>
                  <a:txBody>
                    <a:bodyPr/>
                    <a:lstStyle/>
                    <a:p>
                      <a:pPr algn="ctr" fontAlgn="b"/>
                      <a:r>
                        <a:rPr lang="fr-FR" sz="1100" b="0" i="0" u="none" strike="noStrike" dirty="0">
                          <a:solidFill>
                            <a:srgbClr val="000000"/>
                          </a:solidFill>
                          <a:effectLst/>
                          <a:latin typeface="Calibri" panose="020F0502020204030204" pitchFamily="34" charset="0"/>
                        </a:rPr>
                        <a:t>0.524</a:t>
                      </a:r>
                    </a:p>
                  </a:txBody>
                  <a:tcPr marL="3175" marR="3175" marT="3175" marB="0" anchor="b">
                    <a:lnL>
                      <a:noFill/>
                    </a:lnL>
                    <a:lnR>
                      <a:noFill/>
                    </a:lnR>
                    <a:lnT>
                      <a:noFill/>
                    </a:lnT>
                    <a:lnB>
                      <a:noFill/>
                    </a:lnB>
                    <a:solidFill>
                      <a:srgbClr val="E2EFDA"/>
                    </a:solidFill>
                  </a:tcPr>
                </a:tc>
                <a:extLst>
                  <a:ext uri="{0D108BD9-81ED-4DB2-BD59-A6C34878D82A}">
                    <a16:rowId xmlns:a16="http://schemas.microsoft.com/office/drawing/2014/main" val="3221402239"/>
                  </a:ext>
                </a:extLst>
              </a:tr>
            </a:tbl>
          </a:graphicData>
        </a:graphic>
      </p:graphicFrame>
      <p:sp>
        <p:nvSpPr>
          <p:cNvPr id="15" name="Flèche : pentagone 14">
            <a:extLst>
              <a:ext uri="{FF2B5EF4-FFF2-40B4-BE49-F238E27FC236}">
                <a16:creationId xmlns:a16="http://schemas.microsoft.com/office/drawing/2014/main" id="{92CE3B55-4FB2-5568-2CB6-04B817DE9EB5}"/>
              </a:ext>
            </a:extLst>
          </p:cNvPr>
          <p:cNvSpPr/>
          <p:nvPr/>
        </p:nvSpPr>
        <p:spPr>
          <a:xfrm>
            <a:off x="2004" y="5508153"/>
            <a:ext cx="1792133" cy="369332"/>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A9A93478-55E9-C3B0-2017-173F44496321}"/>
              </a:ext>
            </a:extLst>
          </p:cNvPr>
          <p:cNvSpPr txBox="1"/>
          <p:nvPr/>
        </p:nvSpPr>
        <p:spPr>
          <a:xfrm>
            <a:off x="88968" y="5508153"/>
            <a:ext cx="1953245" cy="369332"/>
          </a:xfrm>
          <a:prstGeom prst="rect">
            <a:avLst/>
          </a:prstGeom>
          <a:noFill/>
        </p:spPr>
        <p:txBody>
          <a:bodyPr wrap="square" rtlCol="0">
            <a:spAutoFit/>
          </a:bodyPr>
          <a:lstStyle/>
          <a:p>
            <a:r>
              <a:rPr lang="fr-FR" dirty="0">
                <a:solidFill>
                  <a:srgbClr val="F3C1EE"/>
                </a:solidFill>
              </a:rPr>
              <a:t>Optimisation</a:t>
            </a:r>
          </a:p>
        </p:txBody>
      </p:sp>
      <p:sp>
        <p:nvSpPr>
          <p:cNvPr id="7" name="ZoneTexte 6">
            <a:extLst>
              <a:ext uri="{FF2B5EF4-FFF2-40B4-BE49-F238E27FC236}">
                <a16:creationId xmlns:a16="http://schemas.microsoft.com/office/drawing/2014/main" id="{5F991E50-0579-E333-88D6-3B0928ADB141}"/>
              </a:ext>
            </a:extLst>
          </p:cNvPr>
          <p:cNvSpPr txBox="1"/>
          <p:nvPr/>
        </p:nvSpPr>
        <p:spPr>
          <a:xfrm>
            <a:off x="4485493" y="679927"/>
            <a:ext cx="3225269" cy="369332"/>
          </a:xfrm>
          <a:prstGeom prst="rect">
            <a:avLst/>
          </a:prstGeom>
          <a:noFill/>
        </p:spPr>
        <p:txBody>
          <a:bodyPr wrap="square" rtlCol="0">
            <a:spAutoFit/>
          </a:bodyPr>
          <a:lstStyle/>
          <a:p>
            <a:r>
              <a:rPr lang="fr-FR" dirty="0">
                <a:solidFill>
                  <a:srgbClr val="002060"/>
                </a:solidFill>
              </a:rPr>
              <a:t>Analyse de texte non supervisé</a:t>
            </a:r>
          </a:p>
        </p:txBody>
      </p:sp>
      <p:sp>
        <p:nvSpPr>
          <p:cNvPr id="10" name="ZoneTexte 9">
            <a:extLst>
              <a:ext uri="{FF2B5EF4-FFF2-40B4-BE49-F238E27FC236}">
                <a16:creationId xmlns:a16="http://schemas.microsoft.com/office/drawing/2014/main" id="{CEEE62AA-9DF0-9399-CA0D-607D00802059}"/>
              </a:ext>
            </a:extLst>
          </p:cNvPr>
          <p:cNvSpPr txBox="1"/>
          <p:nvPr/>
        </p:nvSpPr>
        <p:spPr>
          <a:xfrm>
            <a:off x="8759280" y="4245651"/>
            <a:ext cx="1520507" cy="307777"/>
          </a:xfrm>
          <a:prstGeom prst="rect">
            <a:avLst/>
          </a:prstGeom>
          <a:noFill/>
        </p:spPr>
        <p:txBody>
          <a:bodyPr wrap="square" rtlCol="0">
            <a:spAutoFit/>
          </a:bodyPr>
          <a:lstStyle/>
          <a:p>
            <a:r>
              <a:rPr lang="fr-FR" sz="1400" dirty="0"/>
              <a:t>Source : Medium</a:t>
            </a:r>
          </a:p>
        </p:txBody>
      </p:sp>
    </p:spTree>
    <p:extLst>
      <p:ext uri="{BB962C8B-B14F-4D97-AF65-F5344CB8AC3E}">
        <p14:creationId xmlns:p14="http://schemas.microsoft.com/office/powerpoint/2010/main" val="3632443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C4A384D5-9EF2-BE4A-7291-4FF0105B6F18}"/>
              </a:ext>
            </a:extLst>
          </p:cNvPr>
          <p:cNvGrpSpPr/>
          <p:nvPr/>
        </p:nvGrpSpPr>
        <p:grpSpPr>
          <a:xfrm>
            <a:off x="471399" y="1531167"/>
            <a:ext cx="8845252" cy="5326833"/>
            <a:chOff x="99704" y="657082"/>
            <a:chExt cx="12020991" cy="7816195"/>
          </a:xfrm>
        </p:grpSpPr>
        <p:pic>
          <p:nvPicPr>
            <p:cNvPr id="3" name="Image 2">
              <a:extLst>
                <a:ext uri="{FF2B5EF4-FFF2-40B4-BE49-F238E27FC236}">
                  <a16:creationId xmlns:a16="http://schemas.microsoft.com/office/drawing/2014/main" id="{FE31C02D-4C93-2541-06A7-2C15ED5102C1}"/>
                </a:ext>
              </a:extLst>
            </p:cNvPr>
            <p:cNvPicPr>
              <a:picLocks noChangeAspect="1"/>
            </p:cNvPicPr>
            <p:nvPr/>
          </p:nvPicPr>
          <p:blipFill>
            <a:blip r:embed="rId3"/>
            <a:stretch>
              <a:fillRect/>
            </a:stretch>
          </p:blipFill>
          <p:spPr>
            <a:xfrm>
              <a:off x="99704" y="657082"/>
              <a:ext cx="11992591" cy="5543835"/>
            </a:xfrm>
            <a:prstGeom prst="rect">
              <a:avLst/>
            </a:prstGeom>
          </p:spPr>
        </p:pic>
        <p:pic>
          <p:nvPicPr>
            <p:cNvPr id="6" name="Image 5">
              <a:extLst>
                <a:ext uri="{FF2B5EF4-FFF2-40B4-BE49-F238E27FC236}">
                  <a16:creationId xmlns:a16="http://schemas.microsoft.com/office/drawing/2014/main" id="{F142D5C0-9494-18DF-5FC2-6581BC98EBA3}"/>
                </a:ext>
              </a:extLst>
            </p:cNvPr>
            <p:cNvPicPr>
              <a:picLocks noChangeAspect="1"/>
            </p:cNvPicPr>
            <p:nvPr/>
          </p:nvPicPr>
          <p:blipFill rotWithShape="1">
            <a:blip r:embed="rId4"/>
            <a:srcRect t="4101"/>
            <a:stretch/>
          </p:blipFill>
          <p:spPr>
            <a:xfrm>
              <a:off x="156680" y="6189557"/>
              <a:ext cx="11964015" cy="2283720"/>
            </a:xfrm>
            <a:prstGeom prst="rect">
              <a:avLst/>
            </a:prstGeom>
          </p:spPr>
        </p:pic>
      </p:grpSp>
      <p:sp>
        <p:nvSpPr>
          <p:cNvPr id="10" name="Flèche : pentagone 9">
            <a:extLst>
              <a:ext uri="{FF2B5EF4-FFF2-40B4-BE49-F238E27FC236}">
                <a16:creationId xmlns:a16="http://schemas.microsoft.com/office/drawing/2014/main" id="{F23A8DCA-EE9C-77BF-09D5-25FA0A7B5C68}"/>
              </a:ext>
            </a:extLst>
          </p:cNvPr>
          <p:cNvSpPr/>
          <p:nvPr/>
        </p:nvSpPr>
        <p:spPr>
          <a:xfrm>
            <a:off x="471399" y="968757"/>
            <a:ext cx="2008932" cy="375061"/>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F3C1EE"/>
                </a:solidFill>
              </a:rPr>
              <a:t>Lien URL local</a:t>
            </a:r>
          </a:p>
        </p:txBody>
      </p:sp>
      <p:sp>
        <p:nvSpPr>
          <p:cNvPr id="22" name="Parallélogramme 19">
            <a:extLst>
              <a:ext uri="{FF2B5EF4-FFF2-40B4-BE49-F238E27FC236}">
                <a16:creationId xmlns:a16="http://schemas.microsoft.com/office/drawing/2014/main" id="{06F6FC8A-545D-1337-2254-9E34C9342C8E}"/>
              </a:ext>
            </a:extLst>
          </p:cNvPr>
          <p:cNvSpPr/>
          <p:nvPr/>
        </p:nvSpPr>
        <p:spPr>
          <a:xfrm>
            <a:off x="8168592" y="1215"/>
            <a:ext cx="8991554" cy="6858000"/>
          </a:xfrm>
          <a:custGeom>
            <a:avLst/>
            <a:gdLst>
              <a:gd name="connsiteX0" fmla="*/ 0 w 6508710"/>
              <a:gd name="connsiteY0" fmla="*/ 6858000 h 6858000"/>
              <a:gd name="connsiteX1" fmla="*/ 1627178 w 6508710"/>
              <a:gd name="connsiteY1" fmla="*/ 0 h 6858000"/>
              <a:gd name="connsiteX2" fmla="*/ 6508710 w 6508710"/>
              <a:gd name="connsiteY2" fmla="*/ 0 h 6858000"/>
              <a:gd name="connsiteX3" fmla="*/ 4881533 w 6508710"/>
              <a:gd name="connsiteY3" fmla="*/ 6858000 h 6858000"/>
              <a:gd name="connsiteX4" fmla="*/ 0 w 6508710"/>
              <a:gd name="connsiteY4" fmla="*/ 6858000 h 6858000"/>
              <a:gd name="connsiteX0" fmla="*/ 0 w 6508710"/>
              <a:gd name="connsiteY0" fmla="*/ 6858000 h 6858000"/>
              <a:gd name="connsiteX1" fmla="*/ 1627178 w 6508710"/>
              <a:gd name="connsiteY1" fmla="*/ 0 h 6858000"/>
              <a:gd name="connsiteX2" fmla="*/ 6508710 w 6508710"/>
              <a:gd name="connsiteY2" fmla="*/ 0 h 6858000"/>
              <a:gd name="connsiteX3" fmla="*/ 4881533 w 6508710"/>
              <a:gd name="connsiteY3" fmla="*/ 6858000 h 6858000"/>
              <a:gd name="connsiteX4" fmla="*/ 0 w 6508710"/>
              <a:gd name="connsiteY4" fmla="*/ 6858000 h 6858000"/>
              <a:gd name="connsiteX0" fmla="*/ 1892175 w 8400885"/>
              <a:gd name="connsiteY0" fmla="*/ 6858000 h 6858000"/>
              <a:gd name="connsiteX1" fmla="*/ 3519353 w 8400885"/>
              <a:gd name="connsiteY1" fmla="*/ 0 h 6858000"/>
              <a:gd name="connsiteX2" fmla="*/ 8400885 w 8400885"/>
              <a:gd name="connsiteY2" fmla="*/ 0 h 6858000"/>
              <a:gd name="connsiteX3" fmla="*/ 6773708 w 8400885"/>
              <a:gd name="connsiteY3" fmla="*/ 6858000 h 6858000"/>
              <a:gd name="connsiteX4" fmla="*/ 1892175 w 8400885"/>
              <a:gd name="connsiteY4" fmla="*/ 6858000 h 6858000"/>
              <a:gd name="connsiteX0" fmla="*/ 2096986 w 8605696"/>
              <a:gd name="connsiteY0" fmla="*/ 6858000 h 6858000"/>
              <a:gd name="connsiteX1" fmla="*/ 2792726 w 8605696"/>
              <a:gd name="connsiteY1" fmla="*/ 0 h 6858000"/>
              <a:gd name="connsiteX2" fmla="*/ 8605696 w 8605696"/>
              <a:gd name="connsiteY2" fmla="*/ 0 h 6858000"/>
              <a:gd name="connsiteX3" fmla="*/ 6978519 w 8605696"/>
              <a:gd name="connsiteY3" fmla="*/ 6858000 h 6858000"/>
              <a:gd name="connsiteX4" fmla="*/ 2096986 w 8605696"/>
              <a:gd name="connsiteY4" fmla="*/ 6858000 h 6858000"/>
              <a:gd name="connsiteX0" fmla="*/ 2911677 w 9420387"/>
              <a:gd name="connsiteY0" fmla="*/ 6858000 h 6858000"/>
              <a:gd name="connsiteX1" fmla="*/ 3607417 w 9420387"/>
              <a:gd name="connsiteY1" fmla="*/ 0 h 6858000"/>
              <a:gd name="connsiteX2" fmla="*/ 9420387 w 9420387"/>
              <a:gd name="connsiteY2" fmla="*/ 0 h 6858000"/>
              <a:gd name="connsiteX3" fmla="*/ 7793210 w 9420387"/>
              <a:gd name="connsiteY3" fmla="*/ 6858000 h 6858000"/>
              <a:gd name="connsiteX4" fmla="*/ 2911677 w 9420387"/>
              <a:gd name="connsiteY4" fmla="*/ 6858000 h 6858000"/>
              <a:gd name="connsiteX0" fmla="*/ 2482844 w 8991554"/>
              <a:gd name="connsiteY0" fmla="*/ 6858000 h 6858000"/>
              <a:gd name="connsiteX1" fmla="*/ 3178584 w 8991554"/>
              <a:gd name="connsiteY1" fmla="*/ 0 h 6858000"/>
              <a:gd name="connsiteX2" fmla="*/ 8991554 w 8991554"/>
              <a:gd name="connsiteY2" fmla="*/ 0 h 6858000"/>
              <a:gd name="connsiteX3" fmla="*/ 7364377 w 8991554"/>
              <a:gd name="connsiteY3" fmla="*/ 6858000 h 6858000"/>
              <a:gd name="connsiteX4" fmla="*/ 2482844 w 89915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54" h="6858000">
                <a:moveTo>
                  <a:pt x="2482844" y="6858000"/>
                </a:moveTo>
                <a:cubicBezTo>
                  <a:pt x="-3233575" y="5196746"/>
                  <a:pt x="2636191" y="2286000"/>
                  <a:pt x="3178584" y="0"/>
                </a:cubicBezTo>
                <a:lnTo>
                  <a:pt x="8991554" y="0"/>
                </a:lnTo>
                <a:lnTo>
                  <a:pt x="7364377" y="6858000"/>
                </a:lnTo>
                <a:lnTo>
                  <a:pt x="2482844" y="685800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Parallélogramme 19">
            <a:extLst>
              <a:ext uri="{FF2B5EF4-FFF2-40B4-BE49-F238E27FC236}">
                <a16:creationId xmlns:a16="http://schemas.microsoft.com/office/drawing/2014/main" id="{41232149-713C-97E8-0F17-4646D53D2D0F}"/>
              </a:ext>
            </a:extLst>
          </p:cNvPr>
          <p:cNvSpPr/>
          <p:nvPr/>
        </p:nvSpPr>
        <p:spPr>
          <a:xfrm>
            <a:off x="8611496" y="2623"/>
            <a:ext cx="8991554" cy="6858000"/>
          </a:xfrm>
          <a:custGeom>
            <a:avLst/>
            <a:gdLst>
              <a:gd name="connsiteX0" fmla="*/ 0 w 6508710"/>
              <a:gd name="connsiteY0" fmla="*/ 6858000 h 6858000"/>
              <a:gd name="connsiteX1" fmla="*/ 1627178 w 6508710"/>
              <a:gd name="connsiteY1" fmla="*/ 0 h 6858000"/>
              <a:gd name="connsiteX2" fmla="*/ 6508710 w 6508710"/>
              <a:gd name="connsiteY2" fmla="*/ 0 h 6858000"/>
              <a:gd name="connsiteX3" fmla="*/ 4881533 w 6508710"/>
              <a:gd name="connsiteY3" fmla="*/ 6858000 h 6858000"/>
              <a:gd name="connsiteX4" fmla="*/ 0 w 6508710"/>
              <a:gd name="connsiteY4" fmla="*/ 6858000 h 6858000"/>
              <a:gd name="connsiteX0" fmla="*/ 0 w 6508710"/>
              <a:gd name="connsiteY0" fmla="*/ 6858000 h 6858000"/>
              <a:gd name="connsiteX1" fmla="*/ 1627178 w 6508710"/>
              <a:gd name="connsiteY1" fmla="*/ 0 h 6858000"/>
              <a:gd name="connsiteX2" fmla="*/ 6508710 w 6508710"/>
              <a:gd name="connsiteY2" fmla="*/ 0 h 6858000"/>
              <a:gd name="connsiteX3" fmla="*/ 4881533 w 6508710"/>
              <a:gd name="connsiteY3" fmla="*/ 6858000 h 6858000"/>
              <a:gd name="connsiteX4" fmla="*/ 0 w 6508710"/>
              <a:gd name="connsiteY4" fmla="*/ 6858000 h 6858000"/>
              <a:gd name="connsiteX0" fmla="*/ 1892175 w 8400885"/>
              <a:gd name="connsiteY0" fmla="*/ 6858000 h 6858000"/>
              <a:gd name="connsiteX1" fmla="*/ 3519353 w 8400885"/>
              <a:gd name="connsiteY1" fmla="*/ 0 h 6858000"/>
              <a:gd name="connsiteX2" fmla="*/ 8400885 w 8400885"/>
              <a:gd name="connsiteY2" fmla="*/ 0 h 6858000"/>
              <a:gd name="connsiteX3" fmla="*/ 6773708 w 8400885"/>
              <a:gd name="connsiteY3" fmla="*/ 6858000 h 6858000"/>
              <a:gd name="connsiteX4" fmla="*/ 1892175 w 8400885"/>
              <a:gd name="connsiteY4" fmla="*/ 6858000 h 6858000"/>
              <a:gd name="connsiteX0" fmla="*/ 2096986 w 8605696"/>
              <a:gd name="connsiteY0" fmla="*/ 6858000 h 6858000"/>
              <a:gd name="connsiteX1" fmla="*/ 2792726 w 8605696"/>
              <a:gd name="connsiteY1" fmla="*/ 0 h 6858000"/>
              <a:gd name="connsiteX2" fmla="*/ 8605696 w 8605696"/>
              <a:gd name="connsiteY2" fmla="*/ 0 h 6858000"/>
              <a:gd name="connsiteX3" fmla="*/ 6978519 w 8605696"/>
              <a:gd name="connsiteY3" fmla="*/ 6858000 h 6858000"/>
              <a:gd name="connsiteX4" fmla="*/ 2096986 w 8605696"/>
              <a:gd name="connsiteY4" fmla="*/ 6858000 h 6858000"/>
              <a:gd name="connsiteX0" fmla="*/ 2911677 w 9420387"/>
              <a:gd name="connsiteY0" fmla="*/ 6858000 h 6858000"/>
              <a:gd name="connsiteX1" fmla="*/ 3607417 w 9420387"/>
              <a:gd name="connsiteY1" fmla="*/ 0 h 6858000"/>
              <a:gd name="connsiteX2" fmla="*/ 9420387 w 9420387"/>
              <a:gd name="connsiteY2" fmla="*/ 0 h 6858000"/>
              <a:gd name="connsiteX3" fmla="*/ 7793210 w 9420387"/>
              <a:gd name="connsiteY3" fmla="*/ 6858000 h 6858000"/>
              <a:gd name="connsiteX4" fmla="*/ 2911677 w 9420387"/>
              <a:gd name="connsiteY4" fmla="*/ 6858000 h 6858000"/>
              <a:gd name="connsiteX0" fmla="*/ 2482844 w 8991554"/>
              <a:gd name="connsiteY0" fmla="*/ 6858000 h 6858000"/>
              <a:gd name="connsiteX1" fmla="*/ 3178584 w 8991554"/>
              <a:gd name="connsiteY1" fmla="*/ 0 h 6858000"/>
              <a:gd name="connsiteX2" fmla="*/ 8991554 w 8991554"/>
              <a:gd name="connsiteY2" fmla="*/ 0 h 6858000"/>
              <a:gd name="connsiteX3" fmla="*/ 7364377 w 8991554"/>
              <a:gd name="connsiteY3" fmla="*/ 6858000 h 6858000"/>
              <a:gd name="connsiteX4" fmla="*/ 2482844 w 89915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54" h="6858000">
                <a:moveTo>
                  <a:pt x="2482844" y="6858000"/>
                </a:moveTo>
                <a:cubicBezTo>
                  <a:pt x="-3233575" y="5196746"/>
                  <a:pt x="2636191" y="2286000"/>
                  <a:pt x="3178584" y="0"/>
                </a:cubicBezTo>
                <a:lnTo>
                  <a:pt x="8991554" y="0"/>
                </a:lnTo>
                <a:lnTo>
                  <a:pt x="7364377" y="6858000"/>
                </a:lnTo>
                <a:lnTo>
                  <a:pt x="2482844" y="6858000"/>
                </a:lnTo>
                <a:close/>
              </a:path>
            </a:pathLst>
          </a:cu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125C1807-AA83-612C-AFA8-5035BDC423AC}"/>
              </a:ext>
            </a:extLst>
          </p:cNvPr>
          <p:cNvSpPr txBox="1"/>
          <p:nvPr/>
        </p:nvSpPr>
        <p:spPr>
          <a:xfrm>
            <a:off x="9144013" y="3684398"/>
            <a:ext cx="2790241" cy="2031325"/>
          </a:xfrm>
          <a:custGeom>
            <a:avLst/>
            <a:gdLst>
              <a:gd name="connsiteX0" fmla="*/ 0 w 3335496"/>
              <a:gd name="connsiteY0" fmla="*/ 0 h 2031325"/>
              <a:gd name="connsiteX1" fmla="*/ 3335496 w 3335496"/>
              <a:gd name="connsiteY1" fmla="*/ 0 h 2031325"/>
              <a:gd name="connsiteX2" fmla="*/ 3335496 w 3335496"/>
              <a:gd name="connsiteY2" fmla="*/ 2031325 h 2031325"/>
              <a:gd name="connsiteX3" fmla="*/ 0 w 3335496"/>
              <a:gd name="connsiteY3" fmla="*/ 2031325 h 2031325"/>
              <a:gd name="connsiteX4" fmla="*/ 0 w 3335496"/>
              <a:gd name="connsiteY4" fmla="*/ 0 h 2031325"/>
              <a:gd name="connsiteX0" fmla="*/ 348342 w 3683838"/>
              <a:gd name="connsiteY0" fmla="*/ 0 h 2031325"/>
              <a:gd name="connsiteX1" fmla="*/ 3683838 w 3683838"/>
              <a:gd name="connsiteY1" fmla="*/ 0 h 2031325"/>
              <a:gd name="connsiteX2" fmla="*/ 3683838 w 3683838"/>
              <a:gd name="connsiteY2" fmla="*/ 2031325 h 2031325"/>
              <a:gd name="connsiteX3" fmla="*/ 348342 w 3683838"/>
              <a:gd name="connsiteY3" fmla="*/ 2031325 h 2031325"/>
              <a:gd name="connsiteX4" fmla="*/ 348342 w 3683838"/>
              <a:gd name="connsiteY4" fmla="*/ 0 h 2031325"/>
              <a:gd name="connsiteX0" fmla="*/ 762315 w 4097811"/>
              <a:gd name="connsiteY0" fmla="*/ 0 h 2031325"/>
              <a:gd name="connsiteX1" fmla="*/ 4097811 w 4097811"/>
              <a:gd name="connsiteY1" fmla="*/ 0 h 2031325"/>
              <a:gd name="connsiteX2" fmla="*/ 4097811 w 4097811"/>
              <a:gd name="connsiteY2" fmla="*/ 2031325 h 2031325"/>
              <a:gd name="connsiteX3" fmla="*/ 762315 w 4097811"/>
              <a:gd name="connsiteY3" fmla="*/ 2031325 h 2031325"/>
              <a:gd name="connsiteX4" fmla="*/ 762315 w 4097811"/>
              <a:gd name="connsiteY4" fmla="*/ 0 h 2031325"/>
              <a:gd name="connsiteX0" fmla="*/ 983498 w 4029339"/>
              <a:gd name="connsiteY0" fmla="*/ 0 h 2031325"/>
              <a:gd name="connsiteX1" fmla="*/ 4029339 w 4029339"/>
              <a:gd name="connsiteY1" fmla="*/ 0 h 2031325"/>
              <a:gd name="connsiteX2" fmla="*/ 4029339 w 4029339"/>
              <a:gd name="connsiteY2" fmla="*/ 2031325 h 2031325"/>
              <a:gd name="connsiteX3" fmla="*/ 693843 w 4029339"/>
              <a:gd name="connsiteY3" fmla="*/ 2031325 h 2031325"/>
              <a:gd name="connsiteX4" fmla="*/ 983498 w 4029339"/>
              <a:gd name="connsiteY4" fmla="*/ 0 h 2031325"/>
              <a:gd name="connsiteX0" fmla="*/ 896151 w 3941992"/>
              <a:gd name="connsiteY0" fmla="*/ 0 h 2031325"/>
              <a:gd name="connsiteX1" fmla="*/ 3941992 w 3941992"/>
              <a:gd name="connsiteY1" fmla="*/ 0 h 2031325"/>
              <a:gd name="connsiteX2" fmla="*/ 3941992 w 3941992"/>
              <a:gd name="connsiteY2" fmla="*/ 2031325 h 2031325"/>
              <a:gd name="connsiteX3" fmla="*/ 606496 w 3941992"/>
              <a:gd name="connsiteY3" fmla="*/ 2031325 h 2031325"/>
              <a:gd name="connsiteX4" fmla="*/ 896151 w 3941992"/>
              <a:gd name="connsiteY4" fmla="*/ 0 h 2031325"/>
              <a:gd name="connsiteX0" fmla="*/ 848296 w 3894137"/>
              <a:gd name="connsiteY0" fmla="*/ 0 h 2031325"/>
              <a:gd name="connsiteX1" fmla="*/ 3894137 w 3894137"/>
              <a:gd name="connsiteY1" fmla="*/ 0 h 2031325"/>
              <a:gd name="connsiteX2" fmla="*/ 3894137 w 3894137"/>
              <a:gd name="connsiteY2" fmla="*/ 2031325 h 2031325"/>
              <a:gd name="connsiteX3" fmla="*/ 558641 w 3894137"/>
              <a:gd name="connsiteY3" fmla="*/ 2031325 h 2031325"/>
              <a:gd name="connsiteX4" fmla="*/ 848296 w 3894137"/>
              <a:gd name="connsiteY4" fmla="*/ 0 h 2031325"/>
              <a:gd name="connsiteX0" fmla="*/ 903946 w 3949787"/>
              <a:gd name="connsiteY0" fmla="*/ 0 h 2031325"/>
              <a:gd name="connsiteX1" fmla="*/ 3949787 w 3949787"/>
              <a:gd name="connsiteY1" fmla="*/ 0 h 2031325"/>
              <a:gd name="connsiteX2" fmla="*/ 3949787 w 3949787"/>
              <a:gd name="connsiteY2" fmla="*/ 2031325 h 2031325"/>
              <a:gd name="connsiteX3" fmla="*/ 614291 w 3949787"/>
              <a:gd name="connsiteY3" fmla="*/ 2031325 h 2031325"/>
              <a:gd name="connsiteX4" fmla="*/ 903946 w 3949787"/>
              <a:gd name="connsiteY4" fmla="*/ 0 h 2031325"/>
              <a:gd name="connsiteX0" fmla="*/ 926524 w 3972365"/>
              <a:gd name="connsiteY0" fmla="*/ 0 h 2031325"/>
              <a:gd name="connsiteX1" fmla="*/ 3972365 w 3972365"/>
              <a:gd name="connsiteY1" fmla="*/ 0 h 2031325"/>
              <a:gd name="connsiteX2" fmla="*/ 3972365 w 3972365"/>
              <a:gd name="connsiteY2" fmla="*/ 2031325 h 2031325"/>
              <a:gd name="connsiteX3" fmla="*/ 636869 w 3972365"/>
              <a:gd name="connsiteY3" fmla="*/ 2031325 h 2031325"/>
              <a:gd name="connsiteX4" fmla="*/ 926524 w 3972365"/>
              <a:gd name="connsiteY4" fmla="*/ 0 h 2031325"/>
              <a:gd name="connsiteX0" fmla="*/ 276133 w 4186166"/>
              <a:gd name="connsiteY0" fmla="*/ 0 h 2031325"/>
              <a:gd name="connsiteX1" fmla="*/ 4186166 w 4186166"/>
              <a:gd name="connsiteY1" fmla="*/ 0 h 2031325"/>
              <a:gd name="connsiteX2" fmla="*/ 4186166 w 4186166"/>
              <a:gd name="connsiteY2" fmla="*/ 2031325 h 2031325"/>
              <a:gd name="connsiteX3" fmla="*/ 850670 w 4186166"/>
              <a:gd name="connsiteY3" fmla="*/ 2031325 h 2031325"/>
              <a:gd name="connsiteX4" fmla="*/ 276133 w 4186166"/>
              <a:gd name="connsiteY4" fmla="*/ 0 h 2031325"/>
              <a:gd name="connsiteX0" fmla="*/ 276133 w 4186166"/>
              <a:gd name="connsiteY0" fmla="*/ 16 h 2031341"/>
              <a:gd name="connsiteX1" fmla="*/ 3014269 w 4186166"/>
              <a:gd name="connsiteY1" fmla="*/ 64487 h 2031341"/>
              <a:gd name="connsiteX2" fmla="*/ 4186166 w 4186166"/>
              <a:gd name="connsiteY2" fmla="*/ 16 h 2031341"/>
              <a:gd name="connsiteX3" fmla="*/ 4186166 w 4186166"/>
              <a:gd name="connsiteY3" fmla="*/ 2031341 h 2031341"/>
              <a:gd name="connsiteX4" fmla="*/ 850670 w 4186166"/>
              <a:gd name="connsiteY4" fmla="*/ 2031341 h 2031341"/>
              <a:gd name="connsiteX5" fmla="*/ 276133 w 4186166"/>
              <a:gd name="connsiteY5" fmla="*/ 16 h 2031341"/>
              <a:gd name="connsiteX0" fmla="*/ 1184538 w 5094571"/>
              <a:gd name="connsiteY0" fmla="*/ 16 h 2031341"/>
              <a:gd name="connsiteX1" fmla="*/ 3922674 w 5094571"/>
              <a:gd name="connsiteY1" fmla="*/ 64487 h 2031341"/>
              <a:gd name="connsiteX2" fmla="*/ 5094571 w 5094571"/>
              <a:gd name="connsiteY2" fmla="*/ 16 h 2031341"/>
              <a:gd name="connsiteX3" fmla="*/ 5094571 w 5094571"/>
              <a:gd name="connsiteY3" fmla="*/ 2031341 h 2031341"/>
              <a:gd name="connsiteX4" fmla="*/ 1759075 w 5094571"/>
              <a:gd name="connsiteY4" fmla="*/ 2031341 h 2031341"/>
              <a:gd name="connsiteX5" fmla="*/ 1184538 w 5094571"/>
              <a:gd name="connsiteY5" fmla="*/ 16 h 2031341"/>
              <a:gd name="connsiteX0" fmla="*/ 1823748 w 5733781"/>
              <a:gd name="connsiteY0" fmla="*/ 16 h 2044487"/>
              <a:gd name="connsiteX1" fmla="*/ 4561884 w 5733781"/>
              <a:gd name="connsiteY1" fmla="*/ 64487 h 2044487"/>
              <a:gd name="connsiteX2" fmla="*/ 5733781 w 5733781"/>
              <a:gd name="connsiteY2" fmla="*/ 16 h 2044487"/>
              <a:gd name="connsiteX3" fmla="*/ 5733781 w 5733781"/>
              <a:gd name="connsiteY3" fmla="*/ 2031341 h 2044487"/>
              <a:gd name="connsiteX4" fmla="*/ 2398285 w 5733781"/>
              <a:gd name="connsiteY4" fmla="*/ 2031341 h 2044487"/>
              <a:gd name="connsiteX5" fmla="*/ 1823748 w 5733781"/>
              <a:gd name="connsiteY5" fmla="*/ 16 h 2044487"/>
              <a:gd name="connsiteX0" fmla="*/ 2136395 w 6046428"/>
              <a:gd name="connsiteY0" fmla="*/ 16 h 2031341"/>
              <a:gd name="connsiteX1" fmla="*/ 4874531 w 6046428"/>
              <a:gd name="connsiteY1" fmla="*/ 64487 h 2031341"/>
              <a:gd name="connsiteX2" fmla="*/ 6046428 w 6046428"/>
              <a:gd name="connsiteY2" fmla="*/ 16 h 2031341"/>
              <a:gd name="connsiteX3" fmla="*/ 6046428 w 6046428"/>
              <a:gd name="connsiteY3" fmla="*/ 2031341 h 2031341"/>
              <a:gd name="connsiteX4" fmla="*/ 2710932 w 6046428"/>
              <a:gd name="connsiteY4" fmla="*/ 2031341 h 2031341"/>
              <a:gd name="connsiteX5" fmla="*/ 2136395 w 6046428"/>
              <a:gd name="connsiteY5" fmla="*/ 16 h 20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6428" h="2031341">
                <a:moveTo>
                  <a:pt x="2136395" y="16"/>
                </a:moveTo>
                <a:cubicBezTo>
                  <a:pt x="2911622" y="-1212"/>
                  <a:pt x="4099304" y="65715"/>
                  <a:pt x="4874531" y="64487"/>
                </a:cubicBezTo>
                <a:lnTo>
                  <a:pt x="6046428" y="16"/>
                </a:lnTo>
                <a:lnTo>
                  <a:pt x="6046428" y="2031341"/>
                </a:lnTo>
                <a:lnTo>
                  <a:pt x="2710932" y="2031341"/>
                </a:lnTo>
                <a:cubicBezTo>
                  <a:pt x="-3208895" y="1688324"/>
                  <a:pt x="2460127" y="296598"/>
                  <a:pt x="2136395" y="16"/>
                </a:cubicBezTo>
                <a:close/>
              </a:path>
            </a:pathLst>
          </a:custGeom>
          <a:noFill/>
        </p:spPr>
        <p:txBody>
          <a:bodyPr wrap="square" rtlCol="0">
            <a:spAutoFit/>
          </a:bodyPr>
          <a:lstStyle/>
          <a:p>
            <a:pPr algn="just"/>
            <a:r>
              <a:rPr lang="fr-FR" dirty="0">
                <a:solidFill>
                  <a:srgbClr val="F3C1EE"/>
                </a:solidFill>
              </a:rPr>
              <a:t>Recherche des mots dans l’ensemble des avis négatifs de 2022 pour comprendre pourquoi les clients ne sont pas satisfaits des services proposés par l’application mobile du Crédit Agricole</a:t>
            </a:r>
          </a:p>
        </p:txBody>
      </p:sp>
      <p:sp>
        <p:nvSpPr>
          <p:cNvPr id="8" name="Titre 1">
            <a:extLst>
              <a:ext uri="{FF2B5EF4-FFF2-40B4-BE49-F238E27FC236}">
                <a16:creationId xmlns:a16="http://schemas.microsoft.com/office/drawing/2014/main" id="{A2B728AD-0B6C-150C-4755-A7CBB630754B}"/>
              </a:ext>
            </a:extLst>
          </p:cNvPr>
          <p:cNvSpPr txBox="1">
            <a:spLocks/>
          </p:cNvSpPr>
          <p:nvPr/>
        </p:nvSpPr>
        <p:spPr>
          <a:xfrm>
            <a:off x="2730131" y="18255"/>
            <a:ext cx="67317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rgbClr val="F3C1EE"/>
                </a:solidFill>
                <a:latin typeface="Bernard MT Condensed" panose="02050806060905020404" pitchFamily="18" charset="0"/>
              </a:rPr>
              <a:t>Latent Dirichlet Allocation</a:t>
            </a:r>
          </a:p>
        </p:txBody>
      </p:sp>
    </p:spTree>
    <p:extLst>
      <p:ext uri="{BB962C8B-B14F-4D97-AF65-F5344CB8AC3E}">
        <p14:creationId xmlns:p14="http://schemas.microsoft.com/office/powerpoint/2010/main" val="4160696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54CF4E8-B237-7334-C32D-5D833B173324}"/>
              </a:ext>
            </a:extLst>
          </p:cNvPr>
          <p:cNvSpPr txBox="1"/>
          <p:nvPr/>
        </p:nvSpPr>
        <p:spPr>
          <a:xfrm>
            <a:off x="7623432" y="1601211"/>
            <a:ext cx="2906831"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de données</a:t>
            </a:r>
          </a:p>
        </p:txBody>
      </p:sp>
      <p:sp>
        <p:nvSpPr>
          <p:cNvPr id="5" name="ZoneTexte 4">
            <a:extLst>
              <a:ext uri="{FF2B5EF4-FFF2-40B4-BE49-F238E27FC236}">
                <a16:creationId xmlns:a16="http://schemas.microsoft.com/office/drawing/2014/main" id="{AA0FB0F7-959C-0F8A-19C3-D1EB8EF026B4}"/>
              </a:ext>
            </a:extLst>
          </p:cNvPr>
          <p:cNvSpPr txBox="1"/>
          <p:nvPr/>
        </p:nvSpPr>
        <p:spPr>
          <a:xfrm>
            <a:off x="7918775" y="2573880"/>
            <a:ext cx="2906831"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de texte</a:t>
            </a:r>
          </a:p>
        </p:txBody>
      </p:sp>
      <p:sp>
        <p:nvSpPr>
          <p:cNvPr id="8" name="ZoneTexte 7">
            <a:extLst>
              <a:ext uri="{FF2B5EF4-FFF2-40B4-BE49-F238E27FC236}">
                <a16:creationId xmlns:a16="http://schemas.microsoft.com/office/drawing/2014/main" id="{46F74C5F-5D82-E72B-89CE-1575A0AAB6E3}"/>
              </a:ext>
            </a:extLst>
          </p:cNvPr>
          <p:cNvSpPr txBox="1"/>
          <p:nvPr/>
        </p:nvSpPr>
        <p:spPr>
          <a:xfrm>
            <a:off x="7989282" y="3595888"/>
            <a:ext cx="2906831"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de sentiments</a:t>
            </a:r>
          </a:p>
        </p:txBody>
      </p:sp>
      <p:sp>
        <p:nvSpPr>
          <p:cNvPr id="9" name="ZoneTexte 8">
            <a:extLst>
              <a:ext uri="{FF2B5EF4-FFF2-40B4-BE49-F238E27FC236}">
                <a16:creationId xmlns:a16="http://schemas.microsoft.com/office/drawing/2014/main" id="{E767B1BF-72C2-2D8F-B80F-E65A768D7C38}"/>
              </a:ext>
            </a:extLst>
          </p:cNvPr>
          <p:cNvSpPr txBox="1"/>
          <p:nvPr/>
        </p:nvSpPr>
        <p:spPr>
          <a:xfrm>
            <a:off x="7702207" y="4690157"/>
            <a:ext cx="2583588" cy="461665"/>
          </a:xfrm>
          <a:prstGeom prst="rect">
            <a:avLst/>
          </a:prstGeom>
          <a:noFill/>
        </p:spPr>
        <p:txBody>
          <a:bodyPr wrap="square" rtlCol="0">
            <a:spAutoFit/>
          </a:bodyPr>
          <a:lstStyle/>
          <a:p>
            <a:r>
              <a:rPr lang="fr-FR" sz="2400" dirty="0">
                <a:solidFill>
                  <a:srgbClr val="FF0066"/>
                </a:solidFill>
                <a:latin typeface="Bernard MT Condensed" panose="02050806060905020404" pitchFamily="18" charset="0"/>
              </a:rPr>
              <a:t>Analyse marketing </a:t>
            </a:r>
          </a:p>
        </p:txBody>
      </p:sp>
      <p:sp>
        <p:nvSpPr>
          <p:cNvPr id="2" name="Rectangle 5">
            <a:extLst>
              <a:ext uri="{FF2B5EF4-FFF2-40B4-BE49-F238E27FC236}">
                <a16:creationId xmlns:a16="http://schemas.microsoft.com/office/drawing/2014/main" id="{13DDB486-6339-5986-3D3A-CEC1A3C45831}"/>
              </a:ext>
            </a:extLst>
          </p:cNvPr>
          <p:cNvSpPr/>
          <p:nvPr/>
        </p:nvSpPr>
        <p:spPr>
          <a:xfrm>
            <a:off x="-1479747" y="0"/>
            <a:ext cx="8831542" cy="6890825"/>
          </a:xfrm>
          <a:custGeom>
            <a:avLst/>
            <a:gdLst>
              <a:gd name="connsiteX0" fmla="*/ 0 w 7163269"/>
              <a:gd name="connsiteY0" fmla="*/ 0 h 6890825"/>
              <a:gd name="connsiteX1" fmla="*/ 7163269 w 7163269"/>
              <a:gd name="connsiteY1" fmla="*/ 0 h 6890825"/>
              <a:gd name="connsiteX2" fmla="*/ 7163269 w 7163269"/>
              <a:gd name="connsiteY2" fmla="*/ 6890825 h 6890825"/>
              <a:gd name="connsiteX3" fmla="*/ 0 w 7163269"/>
              <a:gd name="connsiteY3" fmla="*/ 6890825 h 6890825"/>
              <a:gd name="connsiteX4" fmla="*/ 0 w 7163269"/>
              <a:gd name="connsiteY4" fmla="*/ 0 h 6890825"/>
              <a:gd name="connsiteX0" fmla="*/ 0 w 7778881"/>
              <a:gd name="connsiteY0" fmla="*/ 0 h 6890825"/>
              <a:gd name="connsiteX1" fmla="*/ 7163269 w 7778881"/>
              <a:gd name="connsiteY1" fmla="*/ 0 h 6890825"/>
              <a:gd name="connsiteX2" fmla="*/ 7163269 w 7778881"/>
              <a:gd name="connsiteY2" fmla="*/ 6890825 h 6890825"/>
              <a:gd name="connsiteX3" fmla="*/ 0 w 7778881"/>
              <a:gd name="connsiteY3" fmla="*/ 6890825 h 6890825"/>
              <a:gd name="connsiteX4" fmla="*/ 0 w 7778881"/>
              <a:gd name="connsiteY4" fmla="*/ 0 h 6890825"/>
              <a:gd name="connsiteX0" fmla="*/ 0 w 7892806"/>
              <a:gd name="connsiteY0" fmla="*/ 0 h 6890825"/>
              <a:gd name="connsiteX1" fmla="*/ 7163269 w 7892806"/>
              <a:gd name="connsiteY1" fmla="*/ 0 h 6890825"/>
              <a:gd name="connsiteX2" fmla="*/ 7163269 w 7892806"/>
              <a:gd name="connsiteY2" fmla="*/ 6890825 h 6890825"/>
              <a:gd name="connsiteX3" fmla="*/ 0 w 7892806"/>
              <a:gd name="connsiteY3" fmla="*/ 6890825 h 6890825"/>
              <a:gd name="connsiteX4" fmla="*/ 0 w 7892806"/>
              <a:gd name="connsiteY4" fmla="*/ 0 h 6890825"/>
              <a:gd name="connsiteX0" fmla="*/ 0 w 7920653"/>
              <a:gd name="connsiteY0" fmla="*/ 0 h 6890825"/>
              <a:gd name="connsiteX1" fmla="*/ 7163269 w 7920653"/>
              <a:gd name="connsiteY1" fmla="*/ 0 h 6890825"/>
              <a:gd name="connsiteX2" fmla="*/ 7163269 w 7920653"/>
              <a:gd name="connsiteY2" fmla="*/ 6890825 h 6890825"/>
              <a:gd name="connsiteX3" fmla="*/ 0 w 7920653"/>
              <a:gd name="connsiteY3" fmla="*/ 6890825 h 6890825"/>
              <a:gd name="connsiteX4" fmla="*/ 0 w 7920653"/>
              <a:gd name="connsiteY4" fmla="*/ 0 h 68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653" h="6890825">
                <a:moveTo>
                  <a:pt x="0" y="0"/>
                </a:moveTo>
                <a:lnTo>
                  <a:pt x="7163269" y="0"/>
                </a:lnTo>
                <a:cubicBezTo>
                  <a:pt x="8548396" y="2459261"/>
                  <a:pt x="7715156" y="5616496"/>
                  <a:pt x="7163269" y="6890825"/>
                </a:cubicBezTo>
                <a:lnTo>
                  <a:pt x="0" y="6890825"/>
                </a:lnTo>
                <a:lnTo>
                  <a:pt x="0" y="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3E0B36BB-85CD-C3C4-BEEF-D868A3477F76}"/>
              </a:ext>
            </a:extLst>
          </p:cNvPr>
          <p:cNvSpPr/>
          <p:nvPr/>
        </p:nvSpPr>
        <p:spPr>
          <a:xfrm>
            <a:off x="-1830159" y="-16413"/>
            <a:ext cx="8831542" cy="6890825"/>
          </a:xfrm>
          <a:custGeom>
            <a:avLst/>
            <a:gdLst>
              <a:gd name="connsiteX0" fmla="*/ 0 w 7163269"/>
              <a:gd name="connsiteY0" fmla="*/ 0 h 6890825"/>
              <a:gd name="connsiteX1" fmla="*/ 7163269 w 7163269"/>
              <a:gd name="connsiteY1" fmla="*/ 0 h 6890825"/>
              <a:gd name="connsiteX2" fmla="*/ 7163269 w 7163269"/>
              <a:gd name="connsiteY2" fmla="*/ 6890825 h 6890825"/>
              <a:gd name="connsiteX3" fmla="*/ 0 w 7163269"/>
              <a:gd name="connsiteY3" fmla="*/ 6890825 h 6890825"/>
              <a:gd name="connsiteX4" fmla="*/ 0 w 7163269"/>
              <a:gd name="connsiteY4" fmla="*/ 0 h 6890825"/>
              <a:gd name="connsiteX0" fmla="*/ 0 w 7778881"/>
              <a:gd name="connsiteY0" fmla="*/ 0 h 6890825"/>
              <a:gd name="connsiteX1" fmla="*/ 7163269 w 7778881"/>
              <a:gd name="connsiteY1" fmla="*/ 0 h 6890825"/>
              <a:gd name="connsiteX2" fmla="*/ 7163269 w 7778881"/>
              <a:gd name="connsiteY2" fmla="*/ 6890825 h 6890825"/>
              <a:gd name="connsiteX3" fmla="*/ 0 w 7778881"/>
              <a:gd name="connsiteY3" fmla="*/ 6890825 h 6890825"/>
              <a:gd name="connsiteX4" fmla="*/ 0 w 7778881"/>
              <a:gd name="connsiteY4" fmla="*/ 0 h 6890825"/>
              <a:gd name="connsiteX0" fmla="*/ 0 w 7892806"/>
              <a:gd name="connsiteY0" fmla="*/ 0 h 6890825"/>
              <a:gd name="connsiteX1" fmla="*/ 7163269 w 7892806"/>
              <a:gd name="connsiteY1" fmla="*/ 0 h 6890825"/>
              <a:gd name="connsiteX2" fmla="*/ 7163269 w 7892806"/>
              <a:gd name="connsiteY2" fmla="*/ 6890825 h 6890825"/>
              <a:gd name="connsiteX3" fmla="*/ 0 w 7892806"/>
              <a:gd name="connsiteY3" fmla="*/ 6890825 h 6890825"/>
              <a:gd name="connsiteX4" fmla="*/ 0 w 7892806"/>
              <a:gd name="connsiteY4" fmla="*/ 0 h 6890825"/>
              <a:gd name="connsiteX0" fmla="*/ 0 w 7920653"/>
              <a:gd name="connsiteY0" fmla="*/ 0 h 6890825"/>
              <a:gd name="connsiteX1" fmla="*/ 7163269 w 7920653"/>
              <a:gd name="connsiteY1" fmla="*/ 0 h 6890825"/>
              <a:gd name="connsiteX2" fmla="*/ 7163269 w 7920653"/>
              <a:gd name="connsiteY2" fmla="*/ 6890825 h 6890825"/>
              <a:gd name="connsiteX3" fmla="*/ 0 w 7920653"/>
              <a:gd name="connsiteY3" fmla="*/ 6890825 h 6890825"/>
              <a:gd name="connsiteX4" fmla="*/ 0 w 7920653"/>
              <a:gd name="connsiteY4" fmla="*/ 0 h 68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653" h="6890825">
                <a:moveTo>
                  <a:pt x="0" y="0"/>
                </a:moveTo>
                <a:lnTo>
                  <a:pt x="7163269" y="0"/>
                </a:lnTo>
                <a:cubicBezTo>
                  <a:pt x="8548396" y="2459261"/>
                  <a:pt x="7715156" y="5616496"/>
                  <a:pt x="7163269" y="6890825"/>
                </a:cubicBezTo>
                <a:lnTo>
                  <a:pt x="0" y="6890825"/>
                </a:lnTo>
                <a:lnTo>
                  <a:pt x="0" y="0"/>
                </a:lnTo>
                <a:close/>
              </a:path>
            </a:pathLst>
          </a:cu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917531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6552268" y="2945674"/>
            <a:ext cx="13986518" cy="6109200"/>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998715"/>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244840" y="189131"/>
            <a:ext cx="2956560" cy="369332"/>
          </a:xfrm>
          <a:prstGeom prst="rect">
            <a:avLst/>
          </a:prstGeom>
          <a:noFill/>
        </p:spPr>
        <p:txBody>
          <a:bodyPr wrap="square" rtlCol="0">
            <a:spAutoFit/>
          </a:bodyPr>
          <a:lstStyle/>
          <a:p>
            <a:r>
              <a:rPr lang="fr-FR" dirty="0">
                <a:solidFill>
                  <a:srgbClr val="009999"/>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658100" y="583526"/>
            <a:ext cx="2755900" cy="1200329"/>
          </a:xfrm>
          <a:prstGeom prst="rect">
            <a:avLst/>
          </a:prstGeom>
          <a:noFill/>
        </p:spPr>
        <p:txBody>
          <a:bodyPr wrap="square" rtlCol="0">
            <a:spAutoFit/>
          </a:bodyPr>
          <a:lstStyle/>
          <a:p>
            <a:r>
              <a:rPr lang="fr-FR" dirty="0">
                <a:sym typeface="Wingdings" panose="05000000000000000000" pitchFamily="2" charset="2"/>
              </a:rPr>
              <a:t> </a:t>
            </a:r>
            <a:r>
              <a:rPr lang="fr-FR" dirty="0"/>
              <a:t>Frais de transaction</a:t>
            </a:r>
          </a:p>
          <a:p>
            <a:r>
              <a:rPr lang="fr-FR" dirty="0">
                <a:sym typeface="Wingdings" panose="05000000000000000000" pitchFamily="2" charset="2"/>
              </a:rPr>
              <a:t></a:t>
            </a:r>
            <a:r>
              <a:rPr lang="fr-FR" dirty="0"/>
              <a:t> Langues ( &gt; français)</a:t>
            </a:r>
          </a:p>
          <a:p>
            <a:r>
              <a:rPr lang="fr-FR" dirty="0">
                <a:sym typeface="Wingdings" panose="05000000000000000000" pitchFamily="2" charset="2"/>
              </a:rPr>
              <a:t> I</a:t>
            </a:r>
            <a:r>
              <a:rPr lang="fr-FR" dirty="0"/>
              <a:t>ndisponibilité des applications à l’étranger</a:t>
            </a:r>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6400" y="402278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8963660" y="4126684"/>
            <a:ext cx="2286000" cy="369332"/>
          </a:xfrm>
          <a:prstGeom prst="rect">
            <a:avLst/>
          </a:prstGeom>
          <a:noFill/>
        </p:spPr>
        <p:txBody>
          <a:bodyPr wrap="square" rtlCol="0">
            <a:spAutoFit/>
          </a:bodyPr>
          <a:lstStyle/>
          <a:p>
            <a:r>
              <a:rPr lang="fr-FR" dirty="0">
                <a:solidFill>
                  <a:srgbClr val="009999"/>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8801100" y="4568209"/>
            <a:ext cx="3505200" cy="2031325"/>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Mail d’activation défectueux </a:t>
            </a:r>
          </a:p>
          <a:p>
            <a:r>
              <a:rPr lang="fr-FR" dirty="0"/>
              <a:t>- Trop de mots de passe demandés </a:t>
            </a:r>
          </a:p>
          <a:p>
            <a:r>
              <a:rPr lang="fr-FR" dirty="0"/>
              <a:t>- Pas intuitif</a:t>
            </a:r>
          </a:p>
          <a:p>
            <a:pPr marL="285750" indent="-285750">
              <a:buFont typeface="Wingdings" panose="05000000000000000000" pitchFamily="2" charset="2"/>
              <a:buChar char="è"/>
            </a:pPr>
            <a:r>
              <a:rPr lang="fr-FR" dirty="0">
                <a:sym typeface="Wingdings" panose="05000000000000000000" pitchFamily="2" charset="2"/>
              </a:rPr>
              <a:t>Pas de sécurité sur Internet </a:t>
            </a:r>
          </a:p>
          <a:p>
            <a:r>
              <a:rPr lang="fr-FR" dirty="0">
                <a:sym typeface="Wingdings" panose="05000000000000000000" pitchFamily="2" charset="2"/>
              </a:rPr>
              <a:t>- clé digitale défectueuse </a:t>
            </a:r>
          </a:p>
          <a:p>
            <a:r>
              <a:rPr lang="fr-FR" dirty="0">
                <a:sym typeface="Wingdings" panose="05000000000000000000" pitchFamily="2" charset="2"/>
              </a:rPr>
              <a:t>- pas d’authentification forte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121907"/>
            <a:ext cx="2956560" cy="369332"/>
          </a:xfrm>
          <a:prstGeom prst="rect">
            <a:avLst/>
          </a:prstGeom>
          <a:noFill/>
        </p:spPr>
        <p:txBody>
          <a:bodyPr wrap="square" rtlCol="0">
            <a:spAutoFit/>
          </a:bodyPr>
          <a:lstStyle/>
          <a:p>
            <a:r>
              <a:rPr lang="fr-FR" dirty="0">
                <a:solidFill>
                  <a:srgbClr val="009999"/>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614431"/>
            <a:ext cx="3826743" cy="1200329"/>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Catégorisation impossible</a:t>
            </a:r>
          </a:p>
          <a:p>
            <a:r>
              <a:rPr lang="fr-FR" dirty="0">
                <a:sym typeface="Wingdings" panose="05000000000000000000" pitchFamily="2" charset="2"/>
              </a:rPr>
              <a:t>- Aucun solde en temps réel </a:t>
            </a:r>
          </a:p>
          <a:p>
            <a:r>
              <a:rPr lang="fr-FR" dirty="0">
                <a:sym typeface="Wingdings" panose="05000000000000000000" pitchFamily="2" charset="2"/>
              </a:rPr>
              <a:t> Opérations basiques impossibles </a:t>
            </a:r>
            <a:endParaRPr lang="fr-FR" dirty="0"/>
          </a:p>
        </p:txBody>
      </p:sp>
      <p:sp>
        <p:nvSpPr>
          <p:cNvPr id="59" name="ZoneTexte 58">
            <a:extLst>
              <a:ext uri="{FF2B5EF4-FFF2-40B4-BE49-F238E27FC236}">
                <a16:creationId xmlns:a16="http://schemas.microsoft.com/office/drawing/2014/main" id="{2A3E9DC2-9C59-38F6-381B-418305A59579}"/>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009999"/>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4102100" y="2989855"/>
            <a:ext cx="3975100" cy="1200329"/>
          </a:xfrm>
          <a:prstGeom prst="rect">
            <a:avLst/>
          </a:prstGeom>
          <a:noFill/>
        </p:spPr>
        <p:txBody>
          <a:bodyPr wrap="square" rtlCol="0">
            <a:spAutoFit/>
          </a:bodyPr>
          <a:lstStyle/>
          <a:p>
            <a:r>
              <a:rPr lang="fr-FR" dirty="0">
                <a:sym typeface="Wingdings" panose="05000000000000000000" pitchFamily="2" charset="2"/>
              </a:rPr>
              <a:t> </a:t>
            </a:r>
            <a:r>
              <a:rPr lang="fr-FR" dirty="0"/>
              <a:t>Versions : pas d’accès à l’application</a:t>
            </a:r>
          </a:p>
          <a:p>
            <a:r>
              <a:rPr lang="fr-FR" dirty="0">
                <a:sym typeface="Wingdings" panose="05000000000000000000" pitchFamily="2" charset="2"/>
              </a:rPr>
              <a:t></a:t>
            </a:r>
            <a:r>
              <a:rPr lang="fr-FR" dirty="0"/>
              <a:t> Retire des fonctionnalités appréciées </a:t>
            </a:r>
          </a:p>
          <a:p>
            <a:r>
              <a:rPr lang="fr-FR" dirty="0">
                <a:sym typeface="Wingdings" panose="05000000000000000000" pitchFamily="2" charset="2"/>
              </a:rPr>
              <a:t> </a:t>
            </a:r>
            <a:r>
              <a:rPr lang="fr-FR" dirty="0"/>
              <a:t>Bugs récurrents (messagerie, paiements internet, authentification)</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009999"/>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215900" y="1783855"/>
            <a:ext cx="2956560" cy="646331"/>
          </a:xfrm>
          <a:prstGeom prst="rect">
            <a:avLst/>
          </a:prstGeom>
          <a:noFill/>
        </p:spPr>
        <p:txBody>
          <a:bodyPr wrap="square" rtlCol="0">
            <a:spAutoFit/>
          </a:bodyPr>
          <a:lstStyle/>
          <a:p>
            <a:r>
              <a:rPr lang="fr-FR" dirty="0"/>
              <a:t>- Vente à distance insistante</a:t>
            </a:r>
          </a:p>
          <a:p>
            <a:r>
              <a:rPr lang="fr-FR" dirty="0"/>
              <a:t>- Service d’aide indisponible </a:t>
            </a:r>
          </a:p>
        </p:txBody>
      </p:sp>
    </p:spTree>
    <p:extLst>
      <p:ext uri="{BB962C8B-B14F-4D97-AF65-F5344CB8AC3E}">
        <p14:creationId xmlns:p14="http://schemas.microsoft.com/office/powerpoint/2010/main" val="272634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6552268" y="2945674"/>
            <a:ext cx="13986518" cy="6109200"/>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846536"/>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244840" y="189131"/>
            <a:ext cx="2956560" cy="369332"/>
          </a:xfrm>
          <a:prstGeom prst="rect">
            <a:avLst/>
          </a:prstGeom>
          <a:noFill/>
        </p:spPr>
        <p:txBody>
          <a:bodyPr wrap="square" rtlCol="0">
            <a:spAutoFit/>
          </a:bodyPr>
          <a:lstStyle/>
          <a:p>
            <a:r>
              <a:rPr lang="fr-FR" dirty="0">
                <a:solidFill>
                  <a:srgbClr val="009999"/>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658100" y="583526"/>
            <a:ext cx="2755900" cy="1200329"/>
          </a:xfrm>
          <a:prstGeom prst="rect">
            <a:avLst/>
          </a:prstGeom>
          <a:noFill/>
        </p:spPr>
        <p:txBody>
          <a:bodyPr wrap="square" rtlCol="0">
            <a:spAutoFit/>
          </a:bodyPr>
          <a:lstStyle/>
          <a:p>
            <a:r>
              <a:rPr lang="fr-FR" dirty="0">
                <a:sym typeface="Wingdings" panose="05000000000000000000" pitchFamily="2" charset="2"/>
              </a:rPr>
              <a:t> </a:t>
            </a:r>
            <a:r>
              <a:rPr lang="fr-FR" dirty="0"/>
              <a:t>Frais de transaction</a:t>
            </a:r>
          </a:p>
          <a:p>
            <a:r>
              <a:rPr lang="fr-FR" dirty="0">
                <a:sym typeface="Wingdings" panose="05000000000000000000" pitchFamily="2" charset="2"/>
              </a:rPr>
              <a:t></a:t>
            </a:r>
            <a:r>
              <a:rPr lang="fr-FR" dirty="0"/>
              <a:t> Langues ( &gt; français)</a:t>
            </a:r>
          </a:p>
          <a:p>
            <a:r>
              <a:rPr lang="fr-FR" dirty="0">
                <a:sym typeface="Wingdings" panose="05000000000000000000" pitchFamily="2" charset="2"/>
              </a:rPr>
              <a:t> I</a:t>
            </a:r>
            <a:r>
              <a:rPr lang="fr-FR" dirty="0"/>
              <a:t>ndisponibilité des applications à l’étranger</a:t>
            </a:r>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15960" y="437330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9253220" y="4477204"/>
            <a:ext cx="2286000" cy="369332"/>
          </a:xfrm>
          <a:prstGeom prst="rect">
            <a:avLst/>
          </a:prstGeom>
          <a:noFill/>
        </p:spPr>
        <p:txBody>
          <a:bodyPr wrap="square" rtlCol="0">
            <a:spAutoFit/>
          </a:bodyPr>
          <a:lstStyle/>
          <a:p>
            <a:r>
              <a:rPr lang="fr-FR" dirty="0">
                <a:solidFill>
                  <a:srgbClr val="A50021"/>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9090660" y="4918729"/>
            <a:ext cx="3505200" cy="1754326"/>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Améliorer le process</a:t>
            </a:r>
          </a:p>
          <a:p>
            <a:r>
              <a:rPr lang="fr-FR" dirty="0"/>
              <a:t>- Revoir le mode d’activation</a:t>
            </a:r>
          </a:p>
          <a:p>
            <a:r>
              <a:rPr lang="fr-FR" dirty="0">
                <a:sym typeface="Wingdings" panose="05000000000000000000" pitchFamily="2" charset="2"/>
              </a:rPr>
              <a:t> Pas de sécurité sur Internet </a:t>
            </a:r>
          </a:p>
          <a:p>
            <a:r>
              <a:rPr lang="fr-FR" dirty="0">
                <a:sym typeface="Wingdings" panose="05000000000000000000" pitchFamily="2" charset="2"/>
              </a:rPr>
              <a:t>- Double authentification</a:t>
            </a:r>
          </a:p>
          <a:p>
            <a:r>
              <a:rPr lang="fr-FR" dirty="0">
                <a:sym typeface="Wingdings" panose="05000000000000000000" pitchFamily="2" charset="2"/>
              </a:rPr>
              <a:t>- Limiter les fraudes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121907"/>
            <a:ext cx="2956560" cy="369332"/>
          </a:xfrm>
          <a:prstGeom prst="rect">
            <a:avLst/>
          </a:prstGeom>
          <a:noFill/>
        </p:spPr>
        <p:txBody>
          <a:bodyPr wrap="square" rtlCol="0">
            <a:spAutoFit/>
          </a:bodyPr>
          <a:lstStyle/>
          <a:p>
            <a:r>
              <a:rPr lang="fr-FR" dirty="0">
                <a:solidFill>
                  <a:srgbClr val="009999"/>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614431"/>
            <a:ext cx="3826743" cy="1200329"/>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Catégorisation impossible</a:t>
            </a:r>
          </a:p>
          <a:p>
            <a:r>
              <a:rPr lang="fr-FR" dirty="0">
                <a:sym typeface="Wingdings" panose="05000000000000000000" pitchFamily="2" charset="2"/>
              </a:rPr>
              <a:t>- Aucun solde en temps réel </a:t>
            </a:r>
          </a:p>
          <a:p>
            <a:r>
              <a:rPr lang="fr-FR" dirty="0">
                <a:sym typeface="Wingdings" panose="05000000000000000000" pitchFamily="2" charset="2"/>
              </a:rPr>
              <a:t> Opérations basiques impossibles </a:t>
            </a:r>
            <a:endParaRPr lang="fr-FR" dirty="0"/>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009999"/>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4102100" y="2989855"/>
            <a:ext cx="3975100" cy="1200329"/>
          </a:xfrm>
          <a:prstGeom prst="rect">
            <a:avLst/>
          </a:prstGeom>
          <a:noFill/>
        </p:spPr>
        <p:txBody>
          <a:bodyPr wrap="square" rtlCol="0">
            <a:spAutoFit/>
          </a:bodyPr>
          <a:lstStyle/>
          <a:p>
            <a:r>
              <a:rPr lang="fr-FR" dirty="0">
                <a:sym typeface="Wingdings" panose="05000000000000000000" pitchFamily="2" charset="2"/>
              </a:rPr>
              <a:t> </a:t>
            </a:r>
            <a:r>
              <a:rPr lang="fr-FR" dirty="0"/>
              <a:t>Versions : pas d’accès à l’application</a:t>
            </a:r>
          </a:p>
          <a:p>
            <a:r>
              <a:rPr lang="fr-FR" dirty="0">
                <a:sym typeface="Wingdings" panose="05000000000000000000" pitchFamily="2" charset="2"/>
              </a:rPr>
              <a:t></a:t>
            </a:r>
            <a:r>
              <a:rPr lang="fr-FR" dirty="0"/>
              <a:t> Retire des fonctionnalités appréciées </a:t>
            </a:r>
          </a:p>
          <a:p>
            <a:r>
              <a:rPr lang="fr-FR" dirty="0">
                <a:sym typeface="Wingdings" panose="05000000000000000000" pitchFamily="2" charset="2"/>
              </a:rPr>
              <a:t> </a:t>
            </a:r>
            <a:r>
              <a:rPr lang="fr-FR" dirty="0"/>
              <a:t>Bugs récurrents (messagerie, paiements internet, authentification)</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009999"/>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215900" y="1783855"/>
            <a:ext cx="2956560" cy="646331"/>
          </a:xfrm>
          <a:prstGeom prst="rect">
            <a:avLst/>
          </a:prstGeom>
          <a:noFill/>
        </p:spPr>
        <p:txBody>
          <a:bodyPr wrap="square" rtlCol="0">
            <a:spAutoFit/>
          </a:bodyPr>
          <a:lstStyle/>
          <a:p>
            <a:r>
              <a:rPr lang="fr-FR" dirty="0"/>
              <a:t>- Vente à distance insistante</a:t>
            </a:r>
          </a:p>
          <a:p>
            <a:r>
              <a:rPr lang="fr-FR" dirty="0"/>
              <a:t>- Service d’aide indisponible </a:t>
            </a:r>
          </a:p>
        </p:txBody>
      </p:sp>
      <p:sp>
        <p:nvSpPr>
          <p:cNvPr id="2" name="ZoneTexte 1">
            <a:extLst>
              <a:ext uri="{FF2B5EF4-FFF2-40B4-BE49-F238E27FC236}">
                <a16:creationId xmlns:a16="http://schemas.microsoft.com/office/drawing/2014/main" id="{9AF28AD0-71A9-0464-D41E-3B7F545E60F6}"/>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spTree>
    <p:extLst>
      <p:ext uri="{BB962C8B-B14F-4D97-AF65-F5344CB8AC3E}">
        <p14:creationId xmlns:p14="http://schemas.microsoft.com/office/powerpoint/2010/main" val="1835359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8115540" y="3834062"/>
            <a:ext cx="13986518" cy="6109200"/>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998715"/>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244840" y="189131"/>
            <a:ext cx="2956560" cy="369332"/>
          </a:xfrm>
          <a:prstGeom prst="rect">
            <a:avLst/>
          </a:prstGeom>
          <a:noFill/>
        </p:spPr>
        <p:txBody>
          <a:bodyPr wrap="square" rtlCol="0">
            <a:spAutoFit/>
          </a:bodyPr>
          <a:lstStyle/>
          <a:p>
            <a:r>
              <a:rPr lang="fr-FR" dirty="0">
                <a:solidFill>
                  <a:srgbClr val="009999"/>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658100" y="583526"/>
            <a:ext cx="2755900" cy="1200329"/>
          </a:xfrm>
          <a:prstGeom prst="rect">
            <a:avLst/>
          </a:prstGeom>
          <a:noFill/>
        </p:spPr>
        <p:txBody>
          <a:bodyPr wrap="square" rtlCol="0">
            <a:spAutoFit/>
          </a:bodyPr>
          <a:lstStyle/>
          <a:p>
            <a:r>
              <a:rPr lang="fr-FR" dirty="0">
                <a:sym typeface="Wingdings" panose="05000000000000000000" pitchFamily="2" charset="2"/>
              </a:rPr>
              <a:t> </a:t>
            </a:r>
            <a:r>
              <a:rPr lang="fr-FR" dirty="0"/>
              <a:t>Frais de transaction</a:t>
            </a:r>
          </a:p>
          <a:p>
            <a:r>
              <a:rPr lang="fr-FR" dirty="0">
                <a:sym typeface="Wingdings" panose="05000000000000000000" pitchFamily="2" charset="2"/>
              </a:rPr>
              <a:t></a:t>
            </a:r>
            <a:r>
              <a:rPr lang="fr-FR" dirty="0"/>
              <a:t> Langues ( &gt; français)</a:t>
            </a:r>
          </a:p>
          <a:p>
            <a:r>
              <a:rPr lang="fr-FR" dirty="0">
                <a:sym typeface="Wingdings" panose="05000000000000000000" pitchFamily="2" charset="2"/>
              </a:rPr>
              <a:t> I</a:t>
            </a:r>
            <a:r>
              <a:rPr lang="fr-FR" dirty="0"/>
              <a:t>ndisponibilité des applications à l’étranger</a:t>
            </a:r>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2640" y="443426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9359900" y="4538164"/>
            <a:ext cx="2286000" cy="369332"/>
          </a:xfrm>
          <a:prstGeom prst="rect">
            <a:avLst/>
          </a:prstGeom>
          <a:noFill/>
        </p:spPr>
        <p:txBody>
          <a:bodyPr wrap="square" rtlCol="0">
            <a:spAutoFit/>
          </a:bodyPr>
          <a:lstStyle/>
          <a:p>
            <a:r>
              <a:rPr lang="fr-FR" dirty="0">
                <a:solidFill>
                  <a:srgbClr val="A50021"/>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9197340" y="4979689"/>
            <a:ext cx="3505200" cy="1754326"/>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Améliorer le process</a:t>
            </a:r>
          </a:p>
          <a:p>
            <a:r>
              <a:rPr lang="fr-FR" dirty="0"/>
              <a:t>- Revoir le mode d’activation</a:t>
            </a:r>
          </a:p>
          <a:p>
            <a:r>
              <a:rPr lang="fr-FR" dirty="0">
                <a:sym typeface="Wingdings" panose="05000000000000000000" pitchFamily="2" charset="2"/>
              </a:rPr>
              <a:t> Pas de sécurité sur Internet </a:t>
            </a:r>
          </a:p>
          <a:p>
            <a:r>
              <a:rPr lang="fr-FR" dirty="0">
                <a:sym typeface="Wingdings" panose="05000000000000000000" pitchFamily="2" charset="2"/>
              </a:rPr>
              <a:t>- Double authentification</a:t>
            </a:r>
          </a:p>
          <a:p>
            <a:r>
              <a:rPr lang="fr-FR" dirty="0">
                <a:sym typeface="Wingdings" panose="05000000000000000000" pitchFamily="2" charset="2"/>
              </a:rPr>
              <a:t>- Limiter les fraudes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121907"/>
            <a:ext cx="2956560" cy="369332"/>
          </a:xfrm>
          <a:prstGeom prst="rect">
            <a:avLst/>
          </a:prstGeom>
          <a:noFill/>
        </p:spPr>
        <p:txBody>
          <a:bodyPr wrap="square" rtlCol="0">
            <a:spAutoFit/>
          </a:bodyPr>
          <a:lstStyle/>
          <a:p>
            <a:r>
              <a:rPr lang="fr-FR" dirty="0">
                <a:solidFill>
                  <a:srgbClr val="009999"/>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614431"/>
            <a:ext cx="3826743" cy="1200329"/>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Catégorisation impossible</a:t>
            </a:r>
          </a:p>
          <a:p>
            <a:r>
              <a:rPr lang="fr-FR" dirty="0">
                <a:sym typeface="Wingdings" panose="05000000000000000000" pitchFamily="2" charset="2"/>
              </a:rPr>
              <a:t>- Aucun solde en temps réel </a:t>
            </a:r>
          </a:p>
          <a:p>
            <a:r>
              <a:rPr lang="fr-FR" dirty="0">
                <a:sym typeface="Wingdings" panose="05000000000000000000" pitchFamily="2" charset="2"/>
              </a:rPr>
              <a:t> Opérations basiques impossibles </a:t>
            </a:r>
            <a:endParaRPr lang="fr-FR" dirty="0"/>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009999"/>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4102100" y="2989855"/>
            <a:ext cx="3975100" cy="1200329"/>
          </a:xfrm>
          <a:prstGeom prst="rect">
            <a:avLst/>
          </a:prstGeom>
          <a:noFill/>
        </p:spPr>
        <p:txBody>
          <a:bodyPr wrap="square" rtlCol="0">
            <a:spAutoFit/>
          </a:bodyPr>
          <a:lstStyle/>
          <a:p>
            <a:r>
              <a:rPr lang="fr-FR" dirty="0">
                <a:sym typeface="Wingdings" panose="05000000000000000000" pitchFamily="2" charset="2"/>
              </a:rPr>
              <a:t> </a:t>
            </a:r>
            <a:r>
              <a:rPr lang="fr-FR" dirty="0"/>
              <a:t>Versions : pas d’accès à l’application</a:t>
            </a:r>
          </a:p>
          <a:p>
            <a:r>
              <a:rPr lang="fr-FR" dirty="0">
                <a:sym typeface="Wingdings" panose="05000000000000000000" pitchFamily="2" charset="2"/>
              </a:rPr>
              <a:t></a:t>
            </a:r>
            <a:r>
              <a:rPr lang="fr-FR" dirty="0"/>
              <a:t> Retire des fonctionnalités appréciées </a:t>
            </a:r>
          </a:p>
          <a:p>
            <a:r>
              <a:rPr lang="fr-FR" dirty="0">
                <a:sym typeface="Wingdings" panose="05000000000000000000" pitchFamily="2" charset="2"/>
              </a:rPr>
              <a:t> </a:t>
            </a:r>
            <a:r>
              <a:rPr lang="fr-FR" dirty="0"/>
              <a:t>Bugs récurrents (messagerie, paiements internet, authentification)</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009999"/>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215900" y="1783855"/>
            <a:ext cx="2956560" cy="646331"/>
          </a:xfrm>
          <a:prstGeom prst="rect">
            <a:avLst/>
          </a:prstGeom>
          <a:noFill/>
        </p:spPr>
        <p:txBody>
          <a:bodyPr wrap="square" rtlCol="0">
            <a:spAutoFit/>
          </a:bodyPr>
          <a:lstStyle/>
          <a:p>
            <a:r>
              <a:rPr lang="fr-FR" dirty="0"/>
              <a:t>- Vente à distance insistante</a:t>
            </a:r>
          </a:p>
          <a:p>
            <a:r>
              <a:rPr lang="fr-FR" dirty="0"/>
              <a:t>- Service d’aide indisponible </a:t>
            </a:r>
          </a:p>
        </p:txBody>
      </p:sp>
      <p:sp>
        <p:nvSpPr>
          <p:cNvPr id="2" name="ZoneTexte 1">
            <a:extLst>
              <a:ext uri="{FF2B5EF4-FFF2-40B4-BE49-F238E27FC236}">
                <a16:creationId xmlns:a16="http://schemas.microsoft.com/office/drawing/2014/main" id="{E86975A6-C39A-29B3-1F0E-0C66E609B22D}"/>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spTree>
    <p:extLst>
      <p:ext uri="{BB962C8B-B14F-4D97-AF65-F5344CB8AC3E}">
        <p14:creationId xmlns:p14="http://schemas.microsoft.com/office/powerpoint/2010/main" val="153666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8115540" y="3834062"/>
            <a:ext cx="13986518" cy="6109200"/>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998715"/>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244840" y="189131"/>
            <a:ext cx="2956560" cy="369332"/>
          </a:xfrm>
          <a:prstGeom prst="rect">
            <a:avLst/>
          </a:prstGeom>
          <a:noFill/>
        </p:spPr>
        <p:txBody>
          <a:bodyPr wrap="square" rtlCol="0">
            <a:spAutoFit/>
          </a:bodyPr>
          <a:lstStyle/>
          <a:p>
            <a:r>
              <a:rPr lang="fr-FR" dirty="0">
                <a:solidFill>
                  <a:srgbClr val="009999"/>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658100" y="583526"/>
            <a:ext cx="2755900" cy="1200329"/>
          </a:xfrm>
          <a:prstGeom prst="rect">
            <a:avLst/>
          </a:prstGeom>
          <a:noFill/>
        </p:spPr>
        <p:txBody>
          <a:bodyPr wrap="square" rtlCol="0">
            <a:spAutoFit/>
          </a:bodyPr>
          <a:lstStyle/>
          <a:p>
            <a:r>
              <a:rPr lang="fr-FR" dirty="0">
                <a:sym typeface="Wingdings" panose="05000000000000000000" pitchFamily="2" charset="2"/>
              </a:rPr>
              <a:t> </a:t>
            </a:r>
            <a:r>
              <a:rPr lang="fr-FR" dirty="0"/>
              <a:t>Frais de transaction</a:t>
            </a:r>
          </a:p>
          <a:p>
            <a:r>
              <a:rPr lang="fr-FR" dirty="0">
                <a:sym typeface="Wingdings" panose="05000000000000000000" pitchFamily="2" charset="2"/>
              </a:rPr>
              <a:t></a:t>
            </a:r>
            <a:r>
              <a:rPr lang="fr-FR" dirty="0"/>
              <a:t> Langues ( &gt; français)</a:t>
            </a:r>
          </a:p>
          <a:p>
            <a:r>
              <a:rPr lang="fr-FR" dirty="0">
                <a:sym typeface="Wingdings" panose="05000000000000000000" pitchFamily="2" charset="2"/>
              </a:rPr>
              <a:t> I</a:t>
            </a:r>
            <a:r>
              <a:rPr lang="fr-FR" dirty="0"/>
              <a:t>ndisponibilité des applications à l’étranger</a:t>
            </a:r>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280" y="454094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8963660" y="4629604"/>
            <a:ext cx="2286000" cy="369332"/>
          </a:xfrm>
          <a:prstGeom prst="rect">
            <a:avLst/>
          </a:prstGeom>
          <a:noFill/>
        </p:spPr>
        <p:txBody>
          <a:bodyPr wrap="square" rtlCol="0">
            <a:spAutoFit/>
          </a:bodyPr>
          <a:lstStyle/>
          <a:p>
            <a:r>
              <a:rPr lang="fr-FR" dirty="0">
                <a:solidFill>
                  <a:srgbClr val="A50021"/>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9090660" y="5055889"/>
            <a:ext cx="3505200" cy="1754326"/>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Améliorer le process</a:t>
            </a:r>
          </a:p>
          <a:p>
            <a:r>
              <a:rPr lang="fr-FR" dirty="0"/>
              <a:t>- Revoir le mode d’activation</a:t>
            </a:r>
          </a:p>
          <a:p>
            <a:r>
              <a:rPr lang="fr-FR" dirty="0">
                <a:sym typeface="Wingdings" panose="05000000000000000000" pitchFamily="2" charset="2"/>
              </a:rPr>
              <a:t> Pas de sécurité sur Internet </a:t>
            </a:r>
          </a:p>
          <a:p>
            <a:r>
              <a:rPr lang="fr-FR" dirty="0">
                <a:sym typeface="Wingdings" panose="05000000000000000000" pitchFamily="2" charset="2"/>
              </a:rPr>
              <a:t>- Double authentification</a:t>
            </a:r>
          </a:p>
          <a:p>
            <a:r>
              <a:rPr lang="fr-FR" dirty="0">
                <a:sym typeface="Wingdings" panose="05000000000000000000" pitchFamily="2" charset="2"/>
              </a:rPr>
              <a:t>- Limiter les fraudes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030467"/>
            <a:ext cx="2956560" cy="369332"/>
          </a:xfrm>
          <a:prstGeom prst="rect">
            <a:avLst/>
          </a:prstGeom>
          <a:noFill/>
        </p:spPr>
        <p:txBody>
          <a:bodyPr wrap="square" rtlCol="0">
            <a:spAutoFit/>
          </a:bodyPr>
          <a:lstStyle/>
          <a:p>
            <a:r>
              <a:rPr lang="fr-FR" dirty="0">
                <a:solidFill>
                  <a:srgbClr val="A50021"/>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385831"/>
            <a:ext cx="3826743" cy="1477328"/>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A réintégrer </a:t>
            </a:r>
          </a:p>
          <a:p>
            <a:r>
              <a:rPr lang="fr-FR" dirty="0">
                <a:sym typeface="Wingdings" panose="05000000000000000000" pitchFamily="2" charset="2"/>
              </a:rPr>
              <a:t>- Limiter les réclamations </a:t>
            </a:r>
          </a:p>
          <a:p>
            <a:r>
              <a:rPr lang="fr-FR" dirty="0">
                <a:sym typeface="Wingdings" panose="05000000000000000000" pitchFamily="2" charset="2"/>
              </a:rPr>
              <a:t>- Limiter les découverts / frais</a:t>
            </a:r>
          </a:p>
          <a:p>
            <a:r>
              <a:rPr lang="fr-FR" dirty="0">
                <a:sym typeface="Wingdings" panose="05000000000000000000" pitchFamily="2" charset="2"/>
              </a:rPr>
              <a:t> Opérations basiques à optimiser </a:t>
            </a:r>
            <a:endParaRPr lang="fr-FR" dirty="0"/>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009999"/>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4102100" y="2989855"/>
            <a:ext cx="3975100" cy="1200329"/>
          </a:xfrm>
          <a:prstGeom prst="rect">
            <a:avLst/>
          </a:prstGeom>
          <a:noFill/>
        </p:spPr>
        <p:txBody>
          <a:bodyPr wrap="square" rtlCol="0">
            <a:spAutoFit/>
          </a:bodyPr>
          <a:lstStyle/>
          <a:p>
            <a:r>
              <a:rPr lang="fr-FR" dirty="0">
                <a:sym typeface="Wingdings" panose="05000000000000000000" pitchFamily="2" charset="2"/>
              </a:rPr>
              <a:t> </a:t>
            </a:r>
            <a:r>
              <a:rPr lang="fr-FR" dirty="0"/>
              <a:t>Versions : pas d’accès à l’application</a:t>
            </a:r>
          </a:p>
          <a:p>
            <a:r>
              <a:rPr lang="fr-FR" dirty="0">
                <a:sym typeface="Wingdings" panose="05000000000000000000" pitchFamily="2" charset="2"/>
              </a:rPr>
              <a:t></a:t>
            </a:r>
            <a:r>
              <a:rPr lang="fr-FR" dirty="0"/>
              <a:t> Retire des fonctionnalités appréciées </a:t>
            </a:r>
          </a:p>
          <a:p>
            <a:r>
              <a:rPr lang="fr-FR" dirty="0">
                <a:sym typeface="Wingdings" panose="05000000000000000000" pitchFamily="2" charset="2"/>
              </a:rPr>
              <a:t> </a:t>
            </a:r>
            <a:r>
              <a:rPr lang="fr-FR" dirty="0"/>
              <a:t>Bugs récurrents (messagerie, paiements internet, authentification)</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009999"/>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215900" y="1783855"/>
            <a:ext cx="2956560" cy="646331"/>
          </a:xfrm>
          <a:prstGeom prst="rect">
            <a:avLst/>
          </a:prstGeom>
          <a:noFill/>
        </p:spPr>
        <p:txBody>
          <a:bodyPr wrap="square" rtlCol="0">
            <a:spAutoFit/>
          </a:bodyPr>
          <a:lstStyle/>
          <a:p>
            <a:r>
              <a:rPr lang="fr-FR" dirty="0"/>
              <a:t>- Vente à distance insistante</a:t>
            </a:r>
          </a:p>
          <a:p>
            <a:r>
              <a:rPr lang="fr-FR" dirty="0"/>
              <a:t>- Service d’aide indisponible </a:t>
            </a:r>
          </a:p>
        </p:txBody>
      </p:sp>
      <p:sp>
        <p:nvSpPr>
          <p:cNvPr id="2" name="ZoneTexte 1">
            <a:extLst>
              <a:ext uri="{FF2B5EF4-FFF2-40B4-BE49-F238E27FC236}">
                <a16:creationId xmlns:a16="http://schemas.microsoft.com/office/drawing/2014/main" id="{A7DC82DC-4063-CD5E-8685-7601DFE0A2A9}"/>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spTree>
    <p:extLst>
      <p:ext uri="{BB962C8B-B14F-4D97-AF65-F5344CB8AC3E}">
        <p14:creationId xmlns:p14="http://schemas.microsoft.com/office/powerpoint/2010/main" val="3674789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7144554" y="-2024664"/>
            <a:ext cx="13986518" cy="6109200"/>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998715"/>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244840" y="189131"/>
            <a:ext cx="2956560" cy="369332"/>
          </a:xfrm>
          <a:prstGeom prst="rect">
            <a:avLst/>
          </a:prstGeom>
          <a:noFill/>
        </p:spPr>
        <p:txBody>
          <a:bodyPr wrap="square" rtlCol="0">
            <a:spAutoFit/>
          </a:bodyPr>
          <a:lstStyle/>
          <a:p>
            <a:r>
              <a:rPr lang="fr-FR" dirty="0">
                <a:solidFill>
                  <a:srgbClr val="009999"/>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658100" y="583526"/>
            <a:ext cx="2755900" cy="1200329"/>
          </a:xfrm>
          <a:prstGeom prst="rect">
            <a:avLst/>
          </a:prstGeom>
          <a:noFill/>
        </p:spPr>
        <p:txBody>
          <a:bodyPr wrap="square" rtlCol="0">
            <a:spAutoFit/>
          </a:bodyPr>
          <a:lstStyle/>
          <a:p>
            <a:r>
              <a:rPr lang="fr-FR" dirty="0">
                <a:sym typeface="Wingdings" panose="05000000000000000000" pitchFamily="2" charset="2"/>
              </a:rPr>
              <a:t> </a:t>
            </a:r>
            <a:r>
              <a:rPr lang="fr-FR" dirty="0"/>
              <a:t>Frais de transaction</a:t>
            </a:r>
          </a:p>
          <a:p>
            <a:r>
              <a:rPr lang="fr-FR" dirty="0">
                <a:sym typeface="Wingdings" panose="05000000000000000000" pitchFamily="2" charset="2"/>
              </a:rPr>
              <a:t></a:t>
            </a:r>
            <a:r>
              <a:rPr lang="fr-FR" dirty="0"/>
              <a:t> Langues ( &gt; français)</a:t>
            </a:r>
          </a:p>
          <a:p>
            <a:r>
              <a:rPr lang="fr-FR" dirty="0">
                <a:sym typeface="Wingdings" panose="05000000000000000000" pitchFamily="2" charset="2"/>
              </a:rPr>
              <a:t> I</a:t>
            </a:r>
            <a:r>
              <a:rPr lang="fr-FR" dirty="0"/>
              <a:t>ndisponibilité des applications à l’étranger</a:t>
            </a:r>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280" y="454094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8963660" y="4629604"/>
            <a:ext cx="2286000" cy="369332"/>
          </a:xfrm>
          <a:prstGeom prst="rect">
            <a:avLst/>
          </a:prstGeom>
          <a:noFill/>
        </p:spPr>
        <p:txBody>
          <a:bodyPr wrap="square" rtlCol="0">
            <a:spAutoFit/>
          </a:bodyPr>
          <a:lstStyle/>
          <a:p>
            <a:r>
              <a:rPr lang="fr-FR" dirty="0">
                <a:solidFill>
                  <a:srgbClr val="A50021"/>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9090660" y="5055889"/>
            <a:ext cx="3505200" cy="1754326"/>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Améliorer le process</a:t>
            </a:r>
          </a:p>
          <a:p>
            <a:r>
              <a:rPr lang="fr-FR" dirty="0"/>
              <a:t>- Revoir le mode d’activation</a:t>
            </a:r>
          </a:p>
          <a:p>
            <a:r>
              <a:rPr lang="fr-FR" dirty="0">
                <a:sym typeface="Wingdings" panose="05000000000000000000" pitchFamily="2" charset="2"/>
              </a:rPr>
              <a:t> Pas de sécurité sur Internet </a:t>
            </a:r>
          </a:p>
          <a:p>
            <a:r>
              <a:rPr lang="fr-FR" dirty="0">
                <a:sym typeface="Wingdings" panose="05000000000000000000" pitchFamily="2" charset="2"/>
              </a:rPr>
              <a:t>- Double authentification</a:t>
            </a:r>
          </a:p>
          <a:p>
            <a:r>
              <a:rPr lang="fr-FR" dirty="0">
                <a:sym typeface="Wingdings" panose="05000000000000000000" pitchFamily="2" charset="2"/>
              </a:rPr>
              <a:t>- Limiter les fraudes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030467"/>
            <a:ext cx="2956560" cy="369332"/>
          </a:xfrm>
          <a:prstGeom prst="rect">
            <a:avLst/>
          </a:prstGeom>
          <a:noFill/>
        </p:spPr>
        <p:txBody>
          <a:bodyPr wrap="square" rtlCol="0">
            <a:spAutoFit/>
          </a:bodyPr>
          <a:lstStyle/>
          <a:p>
            <a:r>
              <a:rPr lang="fr-FR" dirty="0">
                <a:solidFill>
                  <a:srgbClr val="A50021"/>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385831"/>
            <a:ext cx="3826743" cy="1477328"/>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A réintégrer </a:t>
            </a:r>
          </a:p>
          <a:p>
            <a:r>
              <a:rPr lang="fr-FR" dirty="0">
                <a:sym typeface="Wingdings" panose="05000000000000000000" pitchFamily="2" charset="2"/>
              </a:rPr>
              <a:t>- Limiter les réclamations </a:t>
            </a:r>
          </a:p>
          <a:p>
            <a:r>
              <a:rPr lang="fr-FR" dirty="0">
                <a:sym typeface="Wingdings" panose="05000000000000000000" pitchFamily="2" charset="2"/>
              </a:rPr>
              <a:t>- Limiter les découverts / frais</a:t>
            </a:r>
          </a:p>
          <a:p>
            <a:r>
              <a:rPr lang="fr-FR" dirty="0">
                <a:sym typeface="Wingdings" panose="05000000000000000000" pitchFamily="2" charset="2"/>
              </a:rPr>
              <a:t> Opérations basiques à optimiser </a:t>
            </a:r>
            <a:endParaRPr lang="fr-FR" dirty="0"/>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009999"/>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4102100" y="2989855"/>
            <a:ext cx="3975100" cy="1200329"/>
          </a:xfrm>
          <a:prstGeom prst="rect">
            <a:avLst/>
          </a:prstGeom>
          <a:noFill/>
        </p:spPr>
        <p:txBody>
          <a:bodyPr wrap="square" rtlCol="0">
            <a:spAutoFit/>
          </a:bodyPr>
          <a:lstStyle/>
          <a:p>
            <a:r>
              <a:rPr lang="fr-FR" dirty="0">
                <a:sym typeface="Wingdings" panose="05000000000000000000" pitchFamily="2" charset="2"/>
              </a:rPr>
              <a:t> </a:t>
            </a:r>
            <a:r>
              <a:rPr lang="fr-FR" dirty="0"/>
              <a:t>Versions : pas d’accès à l’application</a:t>
            </a:r>
          </a:p>
          <a:p>
            <a:r>
              <a:rPr lang="fr-FR" dirty="0">
                <a:sym typeface="Wingdings" panose="05000000000000000000" pitchFamily="2" charset="2"/>
              </a:rPr>
              <a:t></a:t>
            </a:r>
            <a:r>
              <a:rPr lang="fr-FR" dirty="0"/>
              <a:t> Retire des fonctionnalités appréciées </a:t>
            </a:r>
          </a:p>
          <a:p>
            <a:r>
              <a:rPr lang="fr-FR" dirty="0">
                <a:sym typeface="Wingdings" panose="05000000000000000000" pitchFamily="2" charset="2"/>
              </a:rPr>
              <a:t> </a:t>
            </a:r>
            <a:r>
              <a:rPr lang="fr-FR" dirty="0"/>
              <a:t>Bugs récurrents (messagerie, paiements internet, authentification)</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009999"/>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215900" y="1783855"/>
            <a:ext cx="2956560" cy="646331"/>
          </a:xfrm>
          <a:prstGeom prst="rect">
            <a:avLst/>
          </a:prstGeom>
          <a:noFill/>
        </p:spPr>
        <p:txBody>
          <a:bodyPr wrap="square" rtlCol="0">
            <a:spAutoFit/>
          </a:bodyPr>
          <a:lstStyle/>
          <a:p>
            <a:r>
              <a:rPr lang="fr-FR" dirty="0"/>
              <a:t>- Vente à distance insistante</a:t>
            </a:r>
          </a:p>
          <a:p>
            <a:r>
              <a:rPr lang="fr-FR" dirty="0"/>
              <a:t>- Service d’aide indisponible </a:t>
            </a:r>
          </a:p>
        </p:txBody>
      </p:sp>
      <p:sp>
        <p:nvSpPr>
          <p:cNvPr id="2" name="ZoneTexte 1">
            <a:extLst>
              <a:ext uri="{FF2B5EF4-FFF2-40B4-BE49-F238E27FC236}">
                <a16:creationId xmlns:a16="http://schemas.microsoft.com/office/drawing/2014/main" id="{1C8E4131-0E16-B02D-58DF-0B29D11FA4A4}"/>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spTree>
    <p:extLst>
      <p:ext uri="{BB962C8B-B14F-4D97-AF65-F5344CB8AC3E}">
        <p14:creationId xmlns:p14="http://schemas.microsoft.com/office/powerpoint/2010/main" val="298396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E907426B-A4C9-9F01-66C5-B385426AC5F2}"/>
              </a:ext>
            </a:extLst>
          </p:cNvPr>
          <p:cNvSpPr/>
          <p:nvPr/>
        </p:nvSpPr>
        <p:spPr>
          <a:xfrm>
            <a:off x="-1479747" y="0"/>
            <a:ext cx="8831542" cy="6890825"/>
          </a:xfrm>
          <a:custGeom>
            <a:avLst/>
            <a:gdLst>
              <a:gd name="connsiteX0" fmla="*/ 0 w 7163269"/>
              <a:gd name="connsiteY0" fmla="*/ 0 h 6890825"/>
              <a:gd name="connsiteX1" fmla="*/ 7163269 w 7163269"/>
              <a:gd name="connsiteY1" fmla="*/ 0 h 6890825"/>
              <a:gd name="connsiteX2" fmla="*/ 7163269 w 7163269"/>
              <a:gd name="connsiteY2" fmla="*/ 6890825 h 6890825"/>
              <a:gd name="connsiteX3" fmla="*/ 0 w 7163269"/>
              <a:gd name="connsiteY3" fmla="*/ 6890825 h 6890825"/>
              <a:gd name="connsiteX4" fmla="*/ 0 w 7163269"/>
              <a:gd name="connsiteY4" fmla="*/ 0 h 6890825"/>
              <a:gd name="connsiteX0" fmla="*/ 0 w 7778881"/>
              <a:gd name="connsiteY0" fmla="*/ 0 h 6890825"/>
              <a:gd name="connsiteX1" fmla="*/ 7163269 w 7778881"/>
              <a:gd name="connsiteY1" fmla="*/ 0 h 6890825"/>
              <a:gd name="connsiteX2" fmla="*/ 7163269 w 7778881"/>
              <a:gd name="connsiteY2" fmla="*/ 6890825 h 6890825"/>
              <a:gd name="connsiteX3" fmla="*/ 0 w 7778881"/>
              <a:gd name="connsiteY3" fmla="*/ 6890825 h 6890825"/>
              <a:gd name="connsiteX4" fmla="*/ 0 w 7778881"/>
              <a:gd name="connsiteY4" fmla="*/ 0 h 6890825"/>
              <a:gd name="connsiteX0" fmla="*/ 0 w 7892806"/>
              <a:gd name="connsiteY0" fmla="*/ 0 h 6890825"/>
              <a:gd name="connsiteX1" fmla="*/ 7163269 w 7892806"/>
              <a:gd name="connsiteY1" fmla="*/ 0 h 6890825"/>
              <a:gd name="connsiteX2" fmla="*/ 7163269 w 7892806"/>
              <a:gd name="connsiteY2" fmla="*/ 6890825 h 6890825"/>
              <a:gd name="connsiteX3" fmla="*/ 0 w 7892806"/>
              <a:gd name="connsiteY3" fmla="*/ 6890825 h 6890825"/>
              <a:gd name="connsiteX4" fmla="*/ 0 w 7892806"/>
              <a:gd name="connsiteY4" fmla="*/ 0 h 6890825"/>
              <a:gd name="connsiteX0" fmla="*/ 0 w 7920653"/>
              <a:gd name="connsiteY0" fmla="*/ 0 h 6890825"/>
              <a:gd name="connsiteX1" fmla="*/ 7163269 w 7920653"/>
              <a:gd name="connsiteY1" fmla="*/ 0 h 6890825"/>
              <a:gd name="connsiteX2" fmla="*/ 7163269 w 7920653"/>
              <a:gd name="connsiteY2" fmla="*/ 6890825 h 6890825"/>
              <a:gd name="connsiteX3" fmla="*/ 0 w 7920653"/>
              <a:gd name="connsiteY3" fmla="*/ 6890825 h 6890825"/>
              <a:gd name="connsiteX4" fmla="*/ 0 w 7920653"/>
              <a:gd name="connsiteY4" fmla="*/ 0 h 68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653" h="6890825">
                <a:moveTo>
                  <a:pt x="0" y="0"/>
                </a:moveTo>
                <a:lnTo>
                  <a:pt x="7163269" y="0"/>
                </a:lnTo>
                <a:cubicBezTo>
                  <a:pt x="8548396" y="2459261"/>
                  <a:pt x="7715156" y="5616496"/>
                  <a:pt x="7163269" y="6890825"/>
                </a:cubicBezTo>
                <a:lnTo>
                  <a:pt x="0" y="6890825"/>
                </a:lnTo>
                <a:lnTo>
                  <a:pt x="0" y="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ZoneTexte 2">
            <a:extLst>
              <a:ext uri="{FF2B5EF4-FFF2-40B4-BE49-F238E27FC236}">
                <a16:creationId xmlns:a16="http://schemas.microsoft.com/office/drawing/2014/main" id="{854CF4E8-B237-7334-C32D-5D833B173324}"/>
              </a:ext>
            </a:extLst>
          </p:cNvPr>
          <p:cNvSpPr txBox="1"/>
          <p:nvPr/>
        </p:nvSpPr>
        <p:spPr>
          <a:xfrm>
            <a:off x="7623432" y="1650200"/>
            <a:ext cx="2906831" cy="461665"/>
          </a:xfrm>
          <a:prstGeom prst="rect">
            <a:avLst/>
          </a:prstGeom>
          <a:noFill/>
        </p:spPr>
        <p:txBody>
          <a:bodyPr wrap="square" rtlCol="0">
            <a:spAutoFit/>
          </a:bodyPr>
          <a:lstStyle/>
          <a:p>
            <a:r>
              <a:rPr lang="fr-FR" sz="2400" dirty="0">
                <a:solidFill>
                  <a:srgbClr val="FF0066"/>
                </a:solidFill>
                <a:latin typeface="Bernard MT Condensed" panose="02050806060905020404" pitchFamily="18" charset="0"/>
              </a:rPr>
              <a:t>Analyse de données</a:t>
            </a:r>
          </a:p>
        </p:txBody>
      </p:sp>
      <p:sp>
        <p:nvSpPr>
          <p:cNvPr id="5" name="ZoneTexte 4">
            <a:extLst>
              <a:ext uri="{FF2B5EF4-FFF2-40B4-BE49-F238E27FC236}">
                <a16:creationId xmlns:a16="http://schemas.microsoft.com/office/drawing/2014/main" id="{AA0FB0F7-959C-0F8A-19C3-D1EB8EF026B4}"/>
              </a:ext>
            </a:extLst>
          </p:cNvPr>
          <p:cNvSpPr txBox="1"/>
          <p:nvPr/>
        </p:nvSpPr>
        <p:spPr>
          <a:xfrm>
            <a:off x="7918775" y="2622869"/>
            <a:ext cx="2906831"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de texte</a:t>
            </a:r>
          </a:p>
        </p:txBody>
      </p:sp>
      <p:sp>
        <p:nvSpPr>
          <p:cNvPr id="8" name="ZoneTexte 7">
            <a:extLst>
              <a:ext uri="{FF2B5EF4-FFF2-40B4-BE49-F238E27FC236}">
                <a16:creationId xmlns:a16="http://schemas.microsoft.com/office/drawing/2014/main" id="{46F74C5F-5D82-E72B-89CE-1575A0AAB6E3}"/>
              </a:ext>
            </a:extLst>
          </p:cNvPr>
          <p:cNvSpPr txBox="1"/>
          <p:nvPr/>
        </p:nvSpPr>
        <p:spPr>
          <a:xfrm>
            <a:off x="7989282" y="3644877"/>
            <a:ext cx="2906831"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de sentiments</a:t>
            </a:r>
          </a:p>
        </p:txBody>
      </p:sp>
      <p:sp>
        <p:nvSpPr>
          <p:cNvPr id="9" name="ZoneTexte 8">
            <a:extLst>
              <a:ext uri="{FF2B5EF4-FFF2-40B4-BE49-F238E27FC236}">
                <a16:creationId xmlns:a16="http://schemas.microsoft.com/office/drawing/2014/main" id="{E767B1BF-72C2-2D8F-B80F-E65A768D7C38}"/>
              </a:ext>
            </a:extLst>
          </p:cNvPr>
          <p:cNvSpPr txBox="1"/>
          <p:nvPr/>
        </p:nvSpPr>
        <p:spPr>
          <a:xfrm>
            <a:off x="7702207" y="4739146"/>
            <a:ext cx="2583588"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marketing </a:t>
            </a:r>
          </a:p>
        </p:txBody>
      </p:sp>
      <p:sp>
        <p:nvSpPr>
          <p:cNvPr id="6" name="Rectangle 5">
            <a:extLst>
              <a:ext uri="{FF2B5EF4-FFF2-40B4-BE49-F238E27FC236}">
                <a16:creationId xmlns:a16="http://schemas.microsoft.com/office/drawing/2014/main" id="{3E0B36BB-85CD-C3C4-BEEF-D868A3477F76}"/>
              </a:ext>
            </a:extLst>
          </p:cNvPr>
          <p:cNvSpPr/>
          <p:nvPr/>
        </p:nvSpPr>
        <p:spPr>
          <a:xfrm>
            <a:off x="-1830159" y="-16413"/>
            <a:ext cx="8831542" cy="6890825"/>
          </a:xfrm>
          <a:custGeom>
            <a:avLst/>
            <a:gdLst>
              <a:gd name="connsiteX0" fmla="*/ 0 w 7163269"/>
              <a:gd name="connsiteY0" fmla="*/ 0 h 6890825"/>
              <a:gd name="connsiteX1" fmla="*/ 7163269 w 7163269"/>
              <a:gd name="connsiteY1" fmla="*/ 0 h 6890825"/>
              <a:gd name="connsiteX2" fmla="*/ 7163269 w 7163269"/>
              <a:gd name="connsiteY2" fmla="*/ 6890825 h 6890825"/>
              <a:gd name="connsiteX3" fmla="*/ 0 w 7163269"/>
              <a:gd name="connsiteY3" fmla="*/ 6890825 h 6890825"/>
              <a:gd name="connsiteX4" fmla="*/ 0 w 7163269"/>
              <a:gd name="connsiteY4" fmla="*/ 0 h 6890825"/>
              <a:gd name="connsiteX0" fmla="*/ 0 w 7778881"/>
              <a:gd name="connsiteY0" fmla="*/ 0 h 6890825"/>
              <a:gd name="connsiteX1" fmla="*/ 7163269 w 7778881"/>
              <a:gd name="connsiteY1" fmla="*/ 0 h 6890825"/>
              <a:gd name="connsiteX2" fmla="*/ 7163269 w 7778881"/>
              <a:gd name="connsiteY2" fmla="*/ 6890825 h 6890825"/>
              <a:gd name="connsiteX3" fmla="*/ 0 w 7778881"/>
              <a:gd name="connsiteY3" fmla="*/ 6890825 h 6890825"/>
              <a:gd name="connsiteX4" fmla="*/ 0 w 7778881"/>
              <a:gd name="connsiteY4" fmla="*/ 0 h 6890825"/>
              <a:gd name="connsiteX0" fmla="*/ 0 w 7892806"/>
              <a:gd name="connsiteY0" fmla="*/ 0 h 6890825"/>
              <a:gd name="connsiteX1" fmla="*/ 7163269 w 7892806"/>
              <a:gd name="connsiteY1" fmla="*/ 0 h 6890825"/>
              <a:gd name="connsiteX2" fmla="*/ 7163269 w 7892806"/>
              <a:gd name="connsiteY2" fmla="*/ 6890825 h 6890825"/>
              <a:gd name="connsiteX3" fmla="*/ 0 w 7892806"/>
              <a:gd name="connsiteY3" fmla="*/ 6890825 h 6890825"/>
              <a:gd name="connsiteX4" fmla="*/ 0 w 7892806"/>
              <a:gd name="connsiteY4" fmla="*/ 0 h 6890825"/>
              <a:gd name="connsiteX0" fmla="*/ 0 w 7920653"/>
              <a:gd name="connsiteY0" fmla="*/ 0 h 6890825"/>
              <a:gd name="connsiteX1" fmla="*/ 7163269 w 7920653"/>
              <a:gd name="connsiteY1" fmla="*/ 0 h 6890825"/>
              <a:gd name="connsiteX2" fmla="*/ 7163269 w 7920653"/>
              <a:gd name="connsiteY2" fmla="*/ 6890825 h 6890825"/>
              <a:gd name="connsiteX3" fmla="*/ 0 w 7920653"/>
              <a:gd name="connsiteY3" fmla="*/ 6890825 h 6890825"/>
              <a:gd name="connsiteX4" fmla="*/ 0 w 7920653"/>
              <a:gd name="connsiteY4" fmla="*/ 0 h 68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653" h="6890825">
                <a:moveTo>
                  <a:pt x="0" y="0"/>
                </a:moveTo>
                <a:lnTo>
                  <a:pt x="7163269" y="0"/>
                </a:lnTo>
                <a:cubicBezTo>
                  <a:pt x="8548396" y="2459261"/>
                  <a:pt x="7715156" y="5616496"/>
                  <a:pt x="7163269" y="6890825"/>
                </a:cubicBezTo>
                <a:lnTo>
                  <a:pt x="0" y="6890825"/>
                </a:lnTo>
                <a:lnTo>
                  <a:pt x="0" y="0"/>
                </a:lnTo>
                <a:close/>
              </a:path>
            </a:pathLst>
          </a:cu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21741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7144554" y="-2024664"/>
            <a:ext cx="13986518" cy="6109200"/>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998715"/>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244840" y="189131"/>
            <a:ext cx="2956560" cy="369332"/>
          </a:xfrm>
          <a:prstGeom prst="rect">
            <a:avLst/>
          </a:prstGeom>
          <a:noFill/>
        </p:spPr>
        <p:txBody>
          <a:bodyPr wrap="square" rtlCol="0">
            <a:spAutoFit/>
          </a:bodyPr>
          <a:lstStyle/>
          <a:p>
            <a:r>
              <a:rPr lang="fr-FR" dirty="0">
                <a:solidFill>
                  <a:srgbClr val="A50021"/>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551420" y="583526"/>
            <a:ext cx="3131820" cy="1200329"/>
          </a:xfrm>
          <a:prstGeom prst="rect">
            <a:avLst/>
          </a:prstGeom>
          <a:noFill/>
        </p:spPr>
        <p:txBody>
          <a:bodyPr wrap="square" rtlCol="0">
            <a:spAutoFit/>
          </a:bodyPr>
          <a:lstStyle/>
          <a:p>
            <a:r>
              <a:rPr lang="fr-FR" dirty="0">
                <a:sym typeface="Wingdings" panose="05000000000000000000" pitchFamily="2" charset="2"/>
              </a:rPr>
              <a:t> </a:t>
            </a:r>
            <a:r>
              <a:rPr lang="fr-FR" dirty="0"/>
              <a:t>Limiter les frais </a:t>
            </a:r>
          </a:p>
          <a:p>
            <a:r>
              <a:rPr lang="fr-FR" dirty="0">
                <a:sym typeface="Wingdings" panose="05000000000000000000" pitchFamily="2" charset="2"/>
              </a:rPr>
              <a:t></a:t>
            </a:r>
            <a:r>
              <a:rPr lang="fr-FR" dirty="0"/>
              <a:t> Diversité des langues</a:t>
            </a:r>
          </a:p>
          <a:p>
            <a:r>
              <a:rPr lang="fr-FR" dirty="0">
                <a:sym typeface="Wingdings" panose="05000000000000000000" pitchFamily="2" charset="2"/>
              </a:rPr>
              <a:t> Privilégier le développement de l’application</a:t>
            </a:r>
            <a:endParaRPr lang="fr-FR" dirty="0"/>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280" y="454094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8963660" y="4629604"/>
            <a:ext cx="2286000" cy="369332"/>
          </a:xfrm>
          <a:prstGeom prst="rect">
            <a:avLst/>
          </a:prstGeom>
          <a:noFill/>
        </p:spPr>
        <p:txBody>
          <a:bodyPr wrap="square" rtlCol="0">
            <a:spAutoFit/>
          </a:bodyPr>
          <a:lstStyle/>
          <a:p>
            <a:r>
              <a:rPr lang="fr-FR" dirty="0">
                <a:solidFill>
                  <a:srgbClr val="A50021"/>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9090660" y="5055889"/>
            <a:ext cx="3505200" cy="1754326"/>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Améliorer le process</a:t>
            </a:r>
          </a:p>
          <a:p>
            <a:r>
              <a:rPr lang="fr-FR" dirty="0"/>
              <a:t>- Revoir le mode d’activation</a:t>
            </a:r>
          </a:p>
          <a:p>
            <a:r>
              <a:rPr lang="fr-FR" dirty="0">
                <a:sym typeface="Wingdings" panose="05000000000000000000" pitchFamily="2" charset="2"/>
              </a:rPr>
              <a:t> Pas de sécurité sur Internet </a:t>
            </a:r>
          </a:p>
          <a:p>
            <a:r>
              <a:rPr lang="fr-FR" dirty="0">
                <a:sym typeface="Wingdings" panose="05000000000000000000" pitchFamily="2" charset="2"/>
              </a:rPr>
              <a:t>- Double authentification</a:t>
            </a:r>
          </a:p>
          <a:p>
            <a:r>
              <a:rPr lang="fr-FR" dirty="0">
                <a:sym typeface="Wingdings" panose="05000000000000000000" pitchFamily="2" charset="2"/>
              </a:rPr>
              <a:t>- Limiter les fraudes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030467"/>
            <a:ext cx="2956560" cy="369332"/>
          </a:xfrm>
          <a:prstGeom prst="rect">
            <a:avLst/>
          </a:prstGeom>
          <a:noFill/>
        </p:spPr>
        <p:txBody>
          <a:bodyPr wrap="square" rtlCol="0">
            <a:spAutoFit/>
          </a:bodyPr>
          <a:lstStyle/>
          <a:p>
            <a:r>
              <a:rPr lang="fr-FR" dirty="0">
                <a:solidFill>
                  <a:srgbClr val="A50021"/>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385831"/>
            <a:ext cx="3826743" cy="1477328"/>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A réintégrer </a:t>
            </a:r>
          </a:p>
          <a:p>
            <a:r>
              <a:rPr lang="fr-FR" dirty="0">
                <a:sym typeface="Wingdings" panose="05000000000000000000" pitchFamily="2" charset="2"/>
              </a:rPr>
              <a:t>- Limiter les réclamations </a:t>
            </a:r>
          </a:p>
          <a:p>
            <a:r>
              <a:rPr lang="fr-FR" dirty="0">
                <a:sym typeface="Wingdings" panose="05000000000000000000" pitchFamily="2" charset="2"/>
              </a:rPr>
              <a:t>- Limiter les découverts / frais</a:t>
            </a:r>
          </a:p>
          <a:p>
            <a:r>
              <a:rPr lang="fr-FR" dirty="0">
                <a:sym typeface="Wingdings" panose="05000000000000000000" pitchFamily="2" charset="2"/>
              </a:rPr>
              <a:t> Opérations basiques à optimiser </a:t>
            </a:r>
            <a:endParaRPr lang="fr-FR" dirty="0"/>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009999"/>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4102100" y="2989855"/>
            <a:ext cx="3975100" cy="1200329"/>
          </a:xfrm>
          <a:prstGeom prst="rect">
            <a:avLst/>
          </a:prstGeom>
          <a:noFill/>
        </p:spPr>
        <p:txBody>
          <a:bodyPr wrap="square" rtlCol="0">
            <a:spAutoFit/>
          </a:bodyPr>
          <a:lstStyle/>
          <a:p>
            <a:r>
              <a:rPr lang="fr-FR" dirty="0">
                <a:sym typeface="Wingdings" panose="05000000000000000000" pitchFamily="2" charset="2"/>
              </a:rPr>
              <a:t> </a:t>
            </a:r>
            <a:r>
              <a:rPr lang="fr-FR" dirty="0"/>
              <a:t>Versions : pas d’accès à l’application</a:t>
            </a:r>
          </a:p>
          <a:p>
            <a:r>
              <a:rPr lang="fr-FR" dirty="0">
                <a:sym typeface="Wingdings" panose="05000000000000000000" pitchFamily="2" charset="2"/>
              </a:rPr>
              <a:t></a:t>
            </a:r>
            <a:r>
              <a:rPr lang="fr-FR" dirty="0"/>
              <a:t> Retire des fonctionnalités appréciées </a:t>
            </a:r>
          </a:p>
          <a:p>
            <a:r>
              <a:rPr lang="fr-FR" dirty="0">
                <a:sym typeface="Wingdings" panose="05000000000000000000" pitchFamily="2" charset="2"/>
              </a:rPr>
              <a:t> </a:t>
            </a:r>
            <a:r>
              <a:rPr lang="fr-FR" dirty="0"/>
              <a:t>Bugs récurrents (messagerie, paiements internet, authentification)</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009999"/>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215900" y="1783855"/>
            <a:ext cx="2956560" cy="646331"/>
          </a:xfrm>
          <a:prstGeom prst="rect">
            <a:avLst/>
          </a:prstGeom>
          <a:noFill/>
        </p:spPr>
        <p:txBody>
          <a:bodyPr wrap="square" rtlCol="0">
            <a:spAutoFit/>
          </a:bodyPr>
          <a:lstStyle/>
          <a:p>
            <a:r>
              <a:rPr lang="fr-FR" dirty="0"/>
              <a:t>- Vente à distance insistante</a:t>
            </a:r>
          </a:p>
          <a:p>
            <a:r>
              <a:rPr lang="fr-FR" dirty="0"/>
              <a:t>- Service d’aide indisponible </a:t>
            </a:r>
          </a:p>
        </p:txBody>
      </p:sp>
      <p:sp>
        <p:nvSpPr>
          <p:cNvPr id="2" name="ZoneTexte 1">
            <a:extLst>
              <a:ext uri="{FF2B5EF4-FFF2-40B4-BE49-F238E27FC236}">
                <a16:creationId xmlns:a16="http://schemas.microsoft.com/office/drawing/2014/main" id="{433D2257-241A-231F-3468-D432C5E41608}"/>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spTree>
    <p:extLst>
      <p:ext uri="{BB962C8B-B14F-4D97-AF65-F5344CB8AC3E}">
        <p14:creationId xmlns:p14="http://schemas.microsoft.com/office/powerpoint/2010/main" val="2594489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10933269" y="-1054265"/>
            <a:ext cx="13986518" cy="6109200"/>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998715"/>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244840" y="189131"/>
            <a:ext cx="2956560" cy="369332"/>
          </a:xfrm>
          <a:prstGeom prst="rect">
            <a:avLst/>
          </a:prstGeom>
          <a:noFill/>
        </p:spPr>
        <p:txBody>
          <a:bodyPr wrap="square" rtlCol="0">
            <a:spAutoFit/>
          </a:bodyPr>
          <a:lstStyle/>
          <a:p>
            <a:r>
              <a:rPr lang="fr-FR" dirty="0">
                <a:solidFill>
                  <a:srgbClr val="A50021"/>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551420" y="583526"/>
            <a:ext cx="3131820" cy="1200329"/>
          </a:xfrm>
          <a:prstGeom prst="rect">
            <a:avLst/>
          </a:prstGeom>
          <a:noFill/>
        </p:spPr>
        <p:txBody>
          <a:bodyPr wrap="square" rtlCol="0">
            <a:spAutoFit/>
          </a:bodyPr>
          <a:lstStyle/>
          <a:p>
            <a:r>
              <a:rPr lang="fr-FR" dirty="0">
                <a:sym typeface="Wingdings" panose="05000000000000000000" pitchFamily="2" charset="2"/>
              </a:rPr>
              <a:t> </a:t>
            </a:r>
            <a:r>
              <a:rPr lang="fr-FR" dirty="0"/>
              <a:t>Limiter les frais </a:t>
            </a:r>
          </a:p>
          <a:p>
            <a:r>
              <a:rPr lang="fr-FR" dirty="0">
                <a:sym typeface="Wingdings" panose="05000000000000000000" pitchFamily="2" charset="2"/>
              </a:rPr>
              <a:t></a:t>
            </a:r>
            <a:r>
              <a:rPr lang="fr-FR" dirty="0"/>
              <a:t> Diversité des langues</a:t>
            </a:r>
          </a:p>
          <a:p>
            <a:r>
              <a:rPr lang="fr-FR" dirty="0">
                <a:sym typeface="Wingdings" panose="05000000000000000000" pitchFamily="2" charset="2"/>
              </a:rPr>
              <a:t> Privilégier le développement de l’application</a:t>
            </a:r>
            <a:endParaRPr lang="fr-FR" dirty="0"/>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280" y="454094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8963660" y="4629604"/>
            <a:ext cx="2286000" cy="369332"/>
          </a:xfrm>
          <a:prstGeom prst="rect">
            <a:avLst/>
          </a:prstGeom>
          <a:noFill/>
        </p:spPr>
        <p:txBody>
          <a:bodyPr wrap="square" rtlCol="0">
            <a:spAutoFit/>
          </a:bodyPr>
          <a:lstStyle/>
          <a:p>
            <a:r>
              <a:rPr lang="fr-FR" dirty="0">
                <a:solidFill>
                  <a:srgbClr val="A50021"/>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9090660" y="5055889"/>
            <a:ext cx="3505200" cy="1754326"/>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Améliorer le process</a:t>
            </a:r>
          </a:p>
          <a:p>
            <a:r>
              <a:rPr lang="fr-FR" dirty="0"/>
              <a:t>- Revoir le mode d’activation</a:t>
            </a:r>
          </a:p>
          <a:p>
            <a:r>
              <a:rPr lang="fr-FR" dirty="0">
                <a:sym typeface="Wingdings" panose="05000000000000000000" pitchFamily="2" charset="2"/>
              </a:rPr>
              <a:t> Pas de sécurité sur Internet </a:t>
            </a:r>
          </a:p>
          <a:p>
            <a:r>
              <a:rPr lang="fr-FR" dirty="0">
                <a:sym typeface="Wingdings" panose="05000000000000000000" pitchFamily="2" charset="2"/>
              </a:rPr>
              <a:t>- Double authentification</a:t>
            </a:r>
          </a:p>
          <a:p>
            <a:r>
              <a:rPr lang="fr-FR" dirty="0">
                <a:sym typeface="Wingdings" panose="05000000000000000000" pitchFamily="2" charset="2"/>
              </a:rPr>
              <a:t>- Limiter les fraudes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030467"/>
            <a:ext cx="2956560" cy="369332"/>
          </a:xfrm>
          <a:prstGeom prst="rect">
            <a:avLst/>
          </a:prstGeom>
          <a:noFill/>
        </p:spPr>
        <p:txBody>
          <a:bodyPr wrap="square" rtlCol="0">
            <a:spAutoFit/>
          </a:bodyPr>
          <a:lstStyle/>
          <a:p>
            <a:r>
              <a:rPr lang="fr-FR" dirty="0">
                <a:solidFill>
                  <a:srgbClr val="A50021"/>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385831"/>
            <a:ext cx="3826743" cy="1477328"/>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A réintégrer </a:t>
            </a:r>
          </a:p>
          <a:p>
            <a:r>
              <a:rPr lang="fr-FR" dirty="0">
                <a:sym typeface="Wingdings" panose="05000000000000000000" pitchFamily="2" charset="2"/>
              </a:rPr>
              <a:t>- Limiter les réclamations </a:t>
            </a:r>
          </a:p>
          <a:p>
            <a:r>
              <a:rPr lang="fr-FR" dirty="0">
                <a:sym typeface="Wingdings" panose="05000000000000000000" pitchFamily="2" charset="2"/>
              </a:rPr>
              <a:t>- Limiter les découverts / frais</a:t>
            </a:r>
          </a:p>
          <a:p>
            <a:r>
              <a:rPr lang="fr-FR" dirty="0">
                <a:sym typeface="Wingdings" panose="05000000000000000000" pitchFamily="2" charset="2"/>
              </a:rPr>
              <a:t> Opérations basiques à optimiser </a:t>
            </a:r>
            <a:endParaRPr lang="fr-FR" dirty="0"/>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009999"/>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4102100" y="2989855"/>
            <a:ext cx="3975100" cy="1200329"/>
          </a:xfrm>
          <a:prstGeom prst="rect">
            <a:avLst/>
          </a:prstGeom>
          <a:noFill/>
        </p:spPr>
        <p:txBody>
          <a:bodyPr wrap="square" rtlCol="0">
            <a:spAutoFit/>
          </a:bodyPr>
          <a:lstStyle/>
          <a:p>
            <a:r>
              <a:rPr lang="fr-FR" dirty="0">
                <a:sym typeface="Wingdings" panose="05000000000000000000" pitchFamily="2" charset="2"/>
              </a:rPr>
              <a:t> </a:t>
            </a:r>
            <a:r>
              <a:rPr lang="fr-FR" dirty="0"/>
              <a:t>Versions : pas d’accès à l’application</a:t>
            </a:r>
          </a:p>
          <a:p>
            <a:r>
              <a:rPr lang="fr-FR" dirty="0">
                <a:sym typeface="Wingdings" panose="05000000000000000000" pitchFamily="2" charset="2"/>
              </a:rPr>
              <a:t></a:t>
            </a:r>
            <a:r>
              <a:rPr lang="fr-FR" dirty="0"/>
              <a:t> Retire des fonctionnalités appréciées </a:t>
            </a:r>
          </a:p>
          <a:p>
            <a:r>
              <a:rPr lang="fr-FR" dirty="0">
                <a:sym typeface="Wingdings" panose="05000000000000000000" pitchFamily="2" charset="2"/>
              </a:rPr>
              <a:t> </a:t>
            </a:r>
            <a:r>
              <a:rPr lang="fr-FR" dirty="0"/>
              <a:t>Bugs récurrents (messagerie, paiements internet, authentification)</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009999"/>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215900" y="1783855"/>
            <a:ext cx="2956560" cy="646331"/>
          </a:xfrm>
          <a:prstGeom prst="rect">
            <a:avLst/>
          </a:prstGeom>
          <a:noFill/>
        </p:spPr>
        <p:txBody>
          <a:bodyPr wrap="square" rtlCol="0">
            <a:spAutoFit/>
          </a:bodyPr>
          <a:lstStyle/>
          <a:p>
            <a:r>
              <a:rPr lang="fr-FR" dirty="0"/>
              <a:t>- Vente à distance insistante</a:t>
            </a:r>
          </a:p>
          <a:p>
            <a:r>
              <a:rPr lang="fr-FR" dirty="0"/>
              <a:t>- Service d’aide indisponible </a:t>
            </a:r>
          </a:p>
        </p:txBody>
      </p:sp>
      <p:sp>
        <p:nvSpPr>
          <p:cNvPr id="2" name="ZoneTexte 1">
            <a:extLst>
              <a:ext uri="{FF2B5EF4-FFF2-40B4-BE49-F238E27FC236}">
                <a16:creationId xmlns:a16="http://schemas.microsoft.com/office/drawing/2014/main" id="{CA1ACEEE-0749-1CD4-A1BC-905301034E8B}"/>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spTree>
    <p:extLst>
      <p:ext uri="{BB962C8B-B14F-4D97-AF65-F5344CB8AC3E}">
        <p14:creationId xmlns:p14="http://schemas.microsoft.com/office/powerpoint/2010/main" val="89072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10793107" y="-1043387"/>
            <a:ext cx="13986518" cy="6109200"/>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998715"/>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067272" y="214194"/>
            <a:ext cx="2956560" cy="369332"/>
          </a:xfrm>
          <a:prstGeom prst="rect">
            <a:avLst/>
          </a:prstGeom>
          <a:noFill/>
        </p:spPr>
        <p:txBody>
          <a:bodyPr wrap="square" rtlCol="0">
            <a:spAutoFit/>
          </a:bodyPr>
          <a:lstStyle/>
          <a:p>
            <a:r>
              <a:rPr lang="fr-FR" dirty="0">
                <a:solidFill>
                  <a:srgbClr val="A50021"/>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551420" y="583526"/>
            <a:ext cx="3131820" cy="1200329"/>
          </a:xfrm>
          <a:prstGeom prst="rect">
            <a:avLst/>
          </a:prstGeom>
          <a:noFill/>
        </p:spPr>
        <p:txBody>
          <a:bodyPr wrap="square" rtlCol="0">
            <a:spAutoFit/>
          </a:bodyPr>
          <a:lstStyle/>
          <a:p>
            <a:r>
              <a:rPr lang="fr-FR" dirty="0">
                <a:sym typeface="Wingdings" panose="05000000000000000000" pitchFamily="2" charset="2"/>
              </a:rPr>
              <a:t> </a:t>
            </a:r>
            <a:r>
              <a:rPr lang="fr-FR" dirty="0"/>
              <a:t>Limiter les frais </a:t>
            </a:r>
          </a:p>
          <a:p>
            <a:r>
              <a:rPr lang="fr-FR" dirty="0">
                <a:sym typeface="Wingdings" panose="05000000000000000000" pitchFamily="2" charset="2"/>
              </a:rPr>
              <a:t></a:t>
            </a:r>
            <a:r>
              <a:rPr lang="fr-FR" dirty="0"/>
              <a:t> Diversité des langues</a:t>
            </a:r>
          </a:p>
          <a:p>
            <a:r>
              <a:rPr lang="fr-FR" dirty="0">
                <a:sym typeface="Wingdings" panose="05000000000000000000" pitchFamily="2" charset="2"/>
              </a:rPr>
              <a:t> Privilégier le développement de l’application</a:t>
            </a:r>
            <a:endParaRPr lang="fr-FR" dirty="0"/>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280" y="454094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8963660" y="4629604"/>
            <a:ext cx="2286000" cy="369332"/>
          </a:xfrm>
          <a:prstGeom prst="rect">
            <a:avLst/>
          </a:prstGeom>
          <a:noFill/>
        </p:spPr>
        <p:txBody>
          <a:bodyPr wrap="square" rtlCol="0">
            <a:spAutoFit/>
          </a:bodyPr>
          <a:lstStyle/>
          <a:p>
            <a:r>
              <a:rPr lang="fr-FR" dirty="0">
                <a:solidFill>
                  <a:srgbClr val="A50021"/>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9090660" y="5055889"/>
            <a:ext cx="3505200" cy="1754326"/>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Améliorer le process</a:t>
            </a:r>
          </a:p>
          <a:p>
            <a:r>
              <a:rPr lang="fr-FR" dirty="0"/>
              <a:t>- Revoir le mode d’activation</a:t>
            </a:r>
          </a:p>
          <a:p>
            <a:r>
              <a:rPr lang="fr-FR" dirty="0">
                <a:sym typeface="Wingdings" panose="05000000000000000000" pitchFamily="2" charset="2"/>
              </a:rPr>
              <a:t> Pas de sécurité sur Internet </a:t>
            </a:r>
          </a:p>
          <a:p>
            <a:r>
              <a:rPr lang="fr-FR" dirty="0">
                <a:sym typeface="Wingdings" panose="05000000000000000000" pitchFamily="2" charset="2"/>
              </a:rPr>
              <a:t>- Double authentification</a:t>
            </a:r>
          </a:p>
          <a:p>
            <a:r>
              <a:rPr lang="fr-FR" dirty="0">
                <a:sym typeface="Wingdings" panose="05000000000000000000" pitchFamily="2" charset="2"/>
              </a:rPr>
              <a:t>- Limiter les fraudes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030467"/>
            <a:ext cx="2956560" cy="369332"/>
          </a:xfrm>
          <a:prstGeom prst="rect">
            <a:avLst/>
          </a:prstGeom>
          <a:noFill/>
        </p:spPr>
        <p:txBody>
          <a:bodyPr wrap="square" rtlCol="0">
            <a:spAutoFit/>
          </a:bodyPr>
          <a:lstStyle/>
          <a:p>
            <a:r>
              <a:rPr lang="fr-FR" dirty="0">
                <a:solidFill>
                  <a:srgbClr val="A50021"/>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385831"/>
            <a:ext cx="3826743" cy="1477328"/>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A réintégrer </a:t>
            </a:r>
          </a:p>
          <a:p>
            <a:r>
              <a:rPr lang="fr-FR" dirty="0">
                <a:sym typeface="Wingdings" panose="05000000000000000000" pitchFamily="2" charset="2"/>
              </a:rPr>
              <a:t>- Limiter les réclamations </a:t>
            </a:r>
          </a:p>
          <a:p>
            <a:r>
              <a:rPr lang="fr-FR" dirty="0">
                <a:sym typeface="Wingdings" panose="05000000000000000000" pitchFamily="2" charset="2"/>
              </a:rPr>
              <a:t>- Limiter les découverts / frais</a:t>
            </a:r>
          </a:p>
          <a:p>
            <a:r>
              <a:rPr lang="fr-FR" dirty="0">
                <a:sym typeface="Wingdings" panose="05000000000000000000" pitchFamily="2" charset="2"/>
              </a:rPr>
              <a:t> Opérations basiques à optimiser </a:t>
            </a:r>
            <a:endParaRPr lang="fr-FR" dirty="0"/>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009999"/>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4102100" y="2989855"/>
            <a:ext cx="3975100" cy="1200329"/>
          </a:xfrm>
          <a:prstGeom prst="rect">
            <a:avLst/>
          </a:prstGeom>
          <a:noFill/>
        </p:spPr>
        <p:txBody>
          <a:bodyPr wrap="square" rtlCol="0">
            <a:spAutoFit/>
          </a:bodyPr>
          <a:lstStyle/>
          <a:p>
            <a:r>
              <a:rPr lang="fr-FR" dirty="0">
                <a:sym typeface="Wingdings" panose="05000000000000000000" pitchFamily="2" charset="2"/>
              </a:rPr>
              <a:t> </a:t>
            </a:r>
            <a:r>
              <a:rPr lang="fr-FR" dirty="0"/>
              <a:t>Versions : pas d’accès à l’application</a:t>
            </a:r>
          </a:p>
          <a:p>
            <a:r>
              <a:rPr lang="fr-FR" dirty="0">
                <a:sym typeface="Wingdings" panose="05000000000000000000" pitchFamily="2" charset="2"/>
              </a:rPr>
              <a:t></a:t>
            </a:r>
            <a:r>
              <a:rPr lang="fr-FR" dirty="0"/>
              <a:t> Retire des fonctionnalités appréciées </a:t>
            </a:r>
          </a:p>
          <a:p>
            <a:r>
              <a:rPr lang="fr-FR" dirty="0">
                <a:sym typeface="Wingdings" panose="05000000000000000000" pitchFamily="2" charset="2"/>
              </a:rPr>
              <a:t> </a:t>
            </a:r>
            <a:r>
              <a:rPr lang="fr-FR" dirty="0"/>
              <a:t>Bugs récurrents (messagerie, paiements internet, authentification)</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A50021"/>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55414" y="1783855"/>
            <a:ext cx="3171111" cy="923330"/>
          </a:xfrm>
          <a:prstGeom prst="rect">
            <a:avLst/>
          </a:prstGeom>
          <a:noFill/>
        </p:spPr>
        <p:txBody>
          <a:bodyPr wrap="square" rtlCol="0">
            <a:spAutoFit/>
          </a:bodyPr>
          <a:lstStyle/>
          <a:p>
            <a:r>
              <a:rPr lang="fr-FR" dirty="0"/>
              <a:t>- Varier les listes de phonings</a:t>
            </a:r>
          </a:p>
          <a:p>
            <a:r>
              <a:rPr lang="fr-FR" dirty="0"/>
              <a:t>- Développer le service clientèle</a:t>
            </a:r>
          </a:p>
          <a:p>
            <a:r>
              <a:rPr lang="fr-FR" dirty="0"/>
              <a:t>- Baisse du mécontentement</a:t>
            </a:r>
          </a:p>
        </p:txBody>
      </p:sp>
      <p:sp>
        <p:nvSpPr>
          <p:cNvPr id="2" name="ZoneTexte 1">
            <a:extLst>
              <a:ext uri="{FF2B5EF4-FFF2-40B4-BE49-F238E27FC236}">
                <a16:creationId xmlns:a16="http://schemas.microsoft.com/office/drawing/2014/main" id="{A9FEE076-E720-F311-0F10-740CF1EA322C}"/>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spTree>
    <p:extLst>
      <p:ext uri="{BB962C8B-B14F-4D97-AF65-F5344CB8AC3E}">
        <p14:creationId xmlns:p14="http://schemas.microsoft.com/office/powerpoint/2010/main" val="1090325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2518811" y="2021690"/>
            <a:ext cx="6113965" cy="2670531"/>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998715"/>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067272" y="200054"/>
            <a:ext cx="2956560" cy="369332"/>
          </a:xfrm>
          <a:prstGeom prst="rect">
            <a:avLst/>
          </a:prstGeom>
          <a:noFill/>
        </p:spPr>
        <p:txBody>
          <a:bodyPr wrap="square" rtlCol="0">
            <a:spAutoFit/>
          </a:bodyPr>
          <a:lstStyle/>
          <a:p>
            <a:r>
              <a:rPr lang="fr-FR" dirty="0">
                <a:solidFill>
                  <a:srgbClr val="A50021"/>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551420" y="583526"/>
            <a:ext cx="3131820" cy="1200329"/>
          </a:xfrm>
          <a:prstGeom prst="rect">
            <a:avLst/>
          </a:prstGeom>
          <a:noFill/>
        </p:spPr>
        <p:txBody>
          <a:bodyPr wrap="square" rtlCol="0">
            <a:spAutoFit/>
          </a:bodyPr>
          <a:lstStyle/>
          <a:p>
            <a:r>
              <a:rPr lang="fr-FR" dirty="0">
                <a:sym typeface="Wingdings" panose="05000000000000000000" pitchFamily="2" charset="2"/>
              </a:rPr>
              <a:t> </a:t>
            </a:r>
            <a:r>
              <a:rPr lang="fr-FR" dirty="0"/>
              <a:t>Limiter les frais </a:t>
            </a:r>
          </a:p>
          <a:p>
            <a:r>
              <a:rPr lang="fr-FR" dirty="0">
                <a:sym typeface="Wingdings" panose="05000000000000000000" pitchFamily="2" charset="2"/>
              </a:rPr>
              <a:t></a:t>
            </a:r>
            <a:r>
              <a:rPr lang="fr-FR" dirty="0"/>
              <a:t> Diversité des langues</a:t>
            </a:r>
          </a:p>
          <a:p>
            <a:r>
              <a:rPr lang="fr-FR" dirty="0">
                <a:sym typeface="Wingdings" panose="05000000000000000000" pitchFamily="2" charset="2"/>
              </a:rPr>
              <a:t> Privilégier le développement de l’application</a:t>
            </a:r>
            <a:endParaRPr lang="fr-FR" dirty="0"/>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280" y="454094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8963660" y="4629604"/>
            <a:ext cx="2286000" cy="369332"/>
          </a:xfrm>
          <a:prstGeom prst="rect">
            <a:avLst/>
          </a:prstGeom>
          <a:noFill/>
        </p:spPr>
        <p:txBody>
          <a:bodyPr wrap="square" rtlCol="0">
            <a:spAutoFit/>
          </a:bodyPr>
          <a:lstStyle/>
          <a:p>
            <a:r>
              <a:rPr lang="fr-FR" dirty="0">
                <a:solidFill>
                  <a:srgbClr val="A50021"/>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9090660" y="5055889"/>
            <a:ext cx="3505200" cy="1754326"/>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Améliorer le process</a:t>
            </a:r>
          </a:p>
          <a:p>
            <a:r>
              <a:rPr lang="fr-FR" dirty="0"/>
              <a:t>- Revoir le mode d’activation</a:t>
            </a:r>
          </a:p>
          <a:p>
            <a:r>
              <a:rPr lang="fr-FR" dirty="0">
                <a:sym typeface="Wingdings" panose="05000000000000000000" pitchFamily="2" charset="2"/>
              </a:rPr>
              <a:t> Pas de sécurité sur Internet </a:t>
            </a:r>
          </a:p>
          <a:p>
            <a:r>
              <a:rPr lang="fr-FR" dirty="0">
                <a:sym typeface="Wingdings" panose="05000000000000000000" pitchFamily="2" charset="2"/>
              </a:rPr>
              <a:t>- Double authentification</a:t>
            </a:r>
          </a:p>
          <a:p>
            <a:r>
              <a:rPr lang="fr-FR" dirty="0">
                <a:sym typeface="Wingdings" panose="05000000000000000000" pitchFamily="2" charset="2"/>
              </a:rPr>
              <a:t>- Limiter les fraudes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030467"/>
            <a:ext cx="2956560" cy="369332"/>
          </a:xfrm>
          <a:prstGeom prst="rect">
            <a:avLst/>
          </a:prstGeom>
          <a:noFill/>
        </p:spPr>
        <p:txBody>
          <a:bodyPr wrap="square" rtlCol="0">
            <a:spAutoFit/>
          </a:bodyPr>
          <a:lstStyle/>
          <a:p>
            <a:r>
              <a:rPr lang="fr-FR" dirty="0">
                <a:solidFill>
                  <a:srgbClr val="A50021"/>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385831"/>
            <a:ext cx="3826743" cy="1477328"/>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A réintégrer </a:t>
            </a:r>
          </a:p>
          <a:p>
            <a:r>
              <a:rPr lang="fr-FR" dirty="0">
                <a:sym typeface="Wingdings" panose="05000000000000000000" pitchFamily="2" charset="2"/>
              </a:rPr>
              <a:t>- Limiter les réclamations </a:t>
            </a:r>
          </a:p>
          <a:p>
            <a:r>
              <a:rPr lang="fr-FR" dirty="0">
                <a:sym typeface="Wingdings" panose="05000000000000000000" pitchFamily="2" charset="2"/>
              </a:rPr>
              <a:t>- Limiter les découverts / frais</a:t>
            </a:r>
          </a:p>
          <a:p>
            <a:r>
              <a:rPr lang="fr-FR" dirty="0">
                <a:sym typeface="Wingdings" panose="05000000000000000000" pitchFamily="2" charset="2"/>
              </a:rPr>
              <a:t> Opérations basiques à optimiser </a:t>
            </a:r>
            <a:endParaRPr lang="fr-FR" dirty="0"/>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009999"/>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4102100" y="2989855"/>
            <a:ext cx="3975100" cy="1200329"/>
          </a:xfrm>
          <a:prstGeom prst="rect">
            <a:avLst/>
          </a:prstGeom>
          <a:noFill/>
        </p:spPr>
        <p:txBody>
          <a:bodyPr wrap="square" rtlCol="0">
            <a:spAutoFit/>
          </a:bodyPr>
          <a:lstStyle/>
          <a:p>
            <a:r>
              <a:rPr lang="fr-FR" dirty="0">
                <a:sym typeface="Wingdings" panose="05000000000000000000" pitchFamily="2" charset="2"/>
              </a:rPr>
              <a:t> </a:t>
            </a:r>
            <a:r>
              <a:rPr lang="fr-FR" dirty="0"/>
              <a:t>Versions : pas d’accès à l’application</a:t>
            </a:r>
          </a:p>
          <a:p>
            <a:r>
              <a:rPr lang="fr-FR" dirty="0">
                <a:sym typeface="Wingdings" panose="05000000000000000000" pitchFamily="2" charset="2"/>
              </a:rPr>
              <a:t></a:t>
            </a:r>
            <a:r>
              <a:rPr lang="fr-FR" dirty="0"/>
              <a:t> Retire des fonctionnalités appréciées </a:t>
            </a:r>
          </a:p>
          <a:p>
            <a:r>
              <a:rPr lang="fr-FR" dirty="0">
                <a:sym typeface="Wingdings" panose="05000000000000000000" pitchFamily="2" charset="2"/>
              </a:rPr>
              <a:t> </a:t>
            </a:r>
            <a:r>
              <a:rPr lang="fr-FR" dirty="0"/>
              <a:t>Bugs récurrents (messagerie, paiements internet, authentification)</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A50021"/>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55414" y="1783855"/>
            <a:ext cx="3171111" cy="923330"/>
          </a:xfrm>
          <a:prstGeom prst="rect">
            <a:avLst/>
          </a:prstGeom>
          <a:noFill/>
        </p:spPr>
        <p:txBody>
          <a:bodyPr wrap="square" rtlCol="0">
            <a:spAutoFit/>
          </a:bodyPr>
          <a:lstStyle/>
          <a:p>
            <a:r>
              <a:rPr lang="fr-FR" dirty="0"/>
              <a:t>- Varier les listes de phonings</a:t>
            </a:r>
          </a:p>
          <a:p>
            <a:r>
              <a:rPr lang="fr-FR" dirty="0"/>
              <a:t>- Développer le service clientèle</a:t>
            </a:r>
          </a:p>
          <a:p>
            <a:r>
              <a:rPr lang="fr-FR" dirty="0"/>
              <a:t>- Baisse du mécontentement</a:t>
            </a:r>
          </a:p>
        </p:txBody>
      </p:sp>
      <p:sp>
        <p:nvSpPr>
          <p:cNvPr id="2" name="ZoneTexte 1">
            <a:extLst>
              <a:ext uri="{FF2B5EF4-FFF2-40B4-BE49-F238E27FC236}">
                <a16:creationId xmlns:a16="http://schemas.microsoft.com/office/drawing/2014/main" id="{919A46D6-D746-E106-FF3F-53F99009CD4B}"/>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spTree>
    <p:extLst>
      <p:ext uri="{BB962C8B-B14F-4D97-AF65-F5344CB8AC3E}">
        <p14:creationId xmlns:p14="http://schemas.microsoft.com/office/powerpoint/2010/main" val="411625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descr="Filaments bleus avec des ampoules lumineuses aux extrémités">
            <a:extLst>
              <a:ext uri="{FF2B5EF4-FFF2-40B4-BE49-F238E27FC236}">
                <a16:creationId xmlns:a16="http://schemas.microsoft.com/office/drawing/2014/main" id="{91B20870-8D13-B8DD-46A6-16793B2BAFF1}"/>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0918"/>
          <a:stretch/>
        </p:blipFill>
        <p:spPr>
          <a:xfrm>
            <a:off x="2518811" y="2021690"/>
            <a:ext cx="6113965" cy="2670531"/>
          </a:xfrm>
          <a:prstGeom prst="ellipse">
            <a:avLst/>
          </a:prstGeom>
        </p:spPr>
      </p:pic>
      <p:pic>
        <p:nvPicPr>
          <p:cNvPr id="56" name="Image 55" descr="Personne faisant les taxes avec une calculatrice">
            <a:extLst>
              <a:ext uri="{FF2B5EF4-FFF2-40B4-BE49-F238E27FC236}">
                <a16:creationId xmlns:a16="http://schemas.microsoft.com/office/drawing/2014/main" id="{EE70CF23-B197-0B6C-EDFF-D522F3435154}"/>
              </a:ext>
            </a:extLst>
          </p:cNvPr>
          <p:cNvPicPr>
            <a:picLocks noChangeAspect="1"/>
          </p:cNvPicPr>
          <p:nvPr/>
        </p:nvPicPr>
        <p:blipFill>
          <a:blip r:embed="rId4">
            <a:extLst>
              <a:ext uri="{28A0092B-C50C-407E-A947-70E740481C1C}">
                <a14:useLocalDpi xmlns:a14="http://schemas.microsoft.com/office/drawing/2010/main" val="0"/>
              </a:ext>
            </a:extLst>
          </a:blip>
          <a:srcRect l="18959" r="13712" b="4249"/>
          <a:stretch>
            <a:fillRect/>
          </a:stretch>
        </p:blipFill>
        <p:spPr>
          <a:xfrm>
            <a:off x="-781856" y="4998715"/>
            <a:ext cx="2315551" cy="2195340"/>
          </a:xfrm>
          <a:custGeom>
            <a:avLst/>
            <a:gdLst>
              <a:gd name="connsiteX0" fmla="*/ 1599565 w 3199130"/>
              <a:gd name="connsiteY0" fmla="*/ 0 h 3033048"/>
              <a:gd name="connsiteX1" fmla="*/ 3199130 w 3199130"/>
              <a:gd name="connsiteY1" fmla="*/ 1516524 h 3033048"/>
              <a:gd name="connsiteX2" fmla="*/ 1599565 w 3199130"/>
              <a:gd name="connsiteY2" fmla="*/ 3033048 h 3033048"/>
              <a:gd name="connsiteX3" fmla="*/ 0 w 3199130"/>
              <a:gd name="connsiteY3" fmla="*/ 1516524 h 3033048"/>
              <a:gd name="connsiteX4" fmla="*/ 1599565 w 3199130"/>
              <a:gd name="connsiteY4" fmla="*/ 0 h 303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30" h="3033048">
                <a:moveTo>
                  <a:pt x="1599565" y="0"/>
                </a:moveTo>
                <a:cubicBezTo>
                  <a:pt x="2482980" y="0"/>
                  <a:pt x="3199130" y="678971"/>
                  <a:pt x="3199130" y="1516524"/>
                </a:cubicBezTo>
                <a:cubicBezTo>
                  <a:pt x="3199130" y="2354077"/>
                  <a:pt x="2482980" y="3033048"/>
                  <a:pt x="1599565" y="3033048"/>
                </a:cubicBezTo>
                <a:cubicBezTo>
                  <a:pt x="716150" y="3033048"/>
                  <a:pt x="0" y="2354077"/>
                  <a:pt x="0" y="1516524"/>
                </a:cubicBezTo>
                <a:cubicBezTo>
                  <a:pt x="0" y="678971"/>
                  <a:pt x="716150" y="0"/>
                  <a:pt x="1599565" y="0"/>
                </a:cubicBezTo>
                <a:close/>
              </a:path>
            </a:pathLst>
          </a:custGeom>
        </p:spPr>
      </p:pic>
      <p:pic>
        <p:nvPicPr>
          <p:cNvPr id="44" name="Image 43" descr="Terre en tant que particule avec or et bleu">
            <a:extLst>
              <a:ext uri="{FF2B5EF4-FFF2-40B4-BE49-F238E27FC236}">
                <a16:creationId xmlns:a16="http://schemas.microsoft.com/office/drawing/2014/main" id="{5D02475F-2FED-0003-B290-517233D8B368}"/>
              </a:ext>
            </a:extLst>
          </p:cNvPr>
          <p:cNvPicPr>
            <a:picLocks noChangeAspect="1"/>
          </p:cNvPicPr>
          <p:nvPr/>
        </p:nvPicPr>
        <p:blipFill>
          <a:blip r:embed="rId5">
            <a:extLst>
              <a:ext uri="{28A0092B-C50C-407E-A947-70E740481C1C}">
                <a14:useLocalDpi xmlns:a14="http://schemas.microsoft.com/office/drawing/2010/main" val="0"/>
              </a:ext>
            </a:extLst>
          </a:blip>
          <a:srcRect l="28213" t="17971" r="27536" b="20000"/>
          <a:stretch>
            <a:fillRect/>
          </a:stretch>
        </p:blipFill>
        <p:spPr>
          <a:xfrm>
            <a:off x="10158730" y="-534478"/>
            <a:ext cx="2616200" cy="2444833"/>
          </a:xfrm>
          <a:custGeom>
            <a:avLst/>
            <a:gdLst>
              <a:gd name="connsiteX0" fmla="*/ 1744980 w 3489960"/>
              <a:gd name="connsiteY0" fmla="*/ 0 h 3261360"/>
              <a:gd name="connsiteX1" fmla="*/ 3489960 w 3489960"/>
              <a:gd name="connsiteY1" fmla="*/ 1630680 h 3261360"/>
              <a:gd name="connsiteX2" fmla="*/ 1744980 w 3489960"/>
              <a:gd name="connsiteY2" fmla="*/ 3261360 h 3261360"/>
              <a:gd name="connsiteX3" fmla="*/ 0 w 3489960"/>
              <a:gd name="connsiteY3" fmla="*/ 1630680 h 3261360"/>
              <a:gd name="connsiteX4" fmla="*/ 1744980 w 34899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960" h="3261360">
                <a:moveTo>
                  <a:pt x="1744980" y="0"/>
                </a:moveTo>
                <a:cubicBezTo>
                  <a:pt x="2708706" y="0"/>
                  <a:pt x="3489960" y="730080"/>
                  <a:pt x="3489960" y="1630680"/>
                </a:cubicBezTo>
                <a:cubicBezTo>
                  <a:pt x="3489960" y="2531280"/>
                  <a:pt x="2708706" y="3261360"/>
                  <a:pt x="1744980" y="3261360"/>
                </a:cubicBezTo>
                <a:cubicBezTo>
                  <a:pt x="781254" y="3261360"/>
                  <a:pt x="0" y="2531280"/>
                  <a:pt x="0" y="1630680"/>
                </a:cubicBezTo>
                <a:cubicBezTo>
                  <a:pt x="0" y="730080"/>
                  <a:pt x="781254" y="0"/>
                  <a:pt x="1744980" y="0"/>
                </a:cubicBezTo>
                <a:close/>
              </a:path>
            </a:pathLst>
          </a:custGeom>
        </p:spPr>
      </p:pic>
      <p:sp>
        <p:nvSpPr>
          <p:cNvPr id="45" name="ZoneTexte 44">
            <a:extLst>
              <a:ext uri="{FF2B5EF4-FFF2-40B4-BE49-F238E27FC236}">
                <a16:creationId xmlns:a16="http://schemas.microsoft.com/office/drawing/2014/main" id="{50348102-2691-2913-DA2A-AB62EF9D3821}"/>
              </a:ext>
            </a:extLst>
          </p:cNvPr>
          <p:cNvSpPr txBox="1"/>
          <p:nvPr/>
        </p:nvSpPr>
        <p:spPr>
          <a:xfrm>
            <a:off x="8067272" y="242190"/>
            <a:ext cx="2956560" cy="369332"/>
          </a:xfrm>
          <a:prstGeom prst="rect">
            <a:avLst/>
          </a:prstGeom>
          <a:noFill/>
        </p:spPr>
        <p:txBody>
          <a:bodyPr wrap="square" rtlCol="0">
            <a:spAutoFit/>
          </a:bodyPr>
          <a:lstStyle/>
          <a:p>
            <a:r>
              <a:rPr lang="fr-FR" dirty="0">
                <a:solidFill>
                  <a:srgbClr val="A50021"/>
                </a:solidFill>
              </a:rPr>
              <a:t>INTERNATIONAL</a:t>
            </a:r>
          </a:p>
        </p:txBody>
      </p:sp>
      <p:sp>
        <p:nvSpPr>
          <p:cNvPr id="47" name="ZoneTexte 46">
            <a:extLst>
              <a:ext uri="{FF2B5EF4-FFF2-40B4-BE49-F238E27FC236}">
                <a16:creationId xmlns:a16="http://schemas.microsoft.com/office/drawing/2014/main" id="{68A2BD8D-E1C0-17F4-BB1A-45F11564E8E1}"/>
              </a:ext>
            </a:extLst>
          </p:cNvPr>
          <p:cNvSpPr txBox="1"/>
          <p:nvPr/>
        </p:nvSpPr>
        <p:spPr>
          <a:xfrm>
            <a:off x="7551420" y="583526"/>
            <a:ext cx="3131820" cy="1200329"/>
          </a:xfrm>
          <a:prstGeom prst="rect">
            <a:avLst/>
          </a:prstGeom>
          <a:noFill/>
        </p:spPr>
        <p:txBody>
          <a:bodyPr wrap="square" rtlCol="0">
            <a:spAutoFit/>
          </a:bodyPr>
          <a:lstStyle/>
          <a:p>
            <a:r>
              <a:rPr lang="fr-FR" dirty="0">
                <a:sym typeface="Wingdings" panose="05000000000000000000" pitchFamily="2" charset="2"/>
              </a:rPr>
              <a:t> </a:t>
            </a:r>
            <a:r>
              <a:rPr lang="fr-FR" dirty="0"/>
              <a:t>Limiter les frais </a:t>
            </a:r>
          </a:p>
          <a:p>
            <a:r>
              <a:rPr lang="fr-FR" dirty="0">
                <a:sym typeface="Wingdings" panose="05000000000000000000" pitchFamily="2" charset="2"/>
              </a:rPr>
              <a:t></a:t>
            </a:r>
            <a:r>
              <a:rPr lang="fr-FR" dirty="0"/>
              <a:t> Diversité des langues</a:t>
            </a:r>
          </a:p>
          <a:p>
            <a:r>
              <a:rPr lang="fr-FR" dirty="0">
                <a:sym typeface="Wingdings" panose="05000000000000000000" pitchFamily="2" charset="2"/>
              </a:rPr>
              <a:t> Privilégier le développement de l’application</a:t>
            </a:r>
            <a:endParaRPr lang="fr-FR" dirty="0"/>
          </a:p>
        </p:txBody>
      </p:sp>
      <p:pic>
        <p:nvPicPr>
          <p:cNvPr id="49" name="Graphique 48" descr="Verrou avec un remplissage uni">
            <a:extLst>
              <a:ext uri="{FF2B5EF4-FFF2-40B4-BE49-F238E27FC236}">
                <a16:creationId xmlns:a16="http://schemas.microsoft.com/office/drawing/2014/main" id="{97370F7F-C7C0-F801-8242-D5A7132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280" y="4540944"/>
            <a:ext cx="914400" cy="914400"/>
          </a:xfrm>
          <a:prstGeom prst="rect">
            <a:avLst/>
          </a:prstGeom>
        </p:spPr>
      </p:pic>
      <p:sp>
        <p:nvSpPr>
          <p:cNvPr id="50" name="ZoneTexte 49">
            <a:extLst>
              <a:ext uri="{FF2B5EF4-FFF2-40B4-BE49-F238E27FC236}">
                <a16:creationId xmlns:a16="http://schemas.microsoft.com/office/drawing/2014/main" id="{0A498518-9BE0-9150-D588-A0CCF6B5ACE3}"/>
              </a:ext>
            </a:extLst>
          </p:cNvPr>
          <p:cNvSpPr txBox="1"/>
          <p:nvPr/>
        </p:nvSpPr>
        <p:spPr>
          <a:xfrm>
            <a:off x="8963660" y="4629604"/>
            <a:ext cx="2286000" cy="369332"/>
          </a:xfrm>
          <a:prstGeom prst="rect">
            <a:avLst/>
          </a:prstGeom>
          <a:noFill/>
        </p:spPr>
        <p:txBody>
          <a:bodyPr wrap="square" rtlCol="0">
            <a:spAutoFit/>
          </a:bodyPr>
          <a:lstStyle/>
          <a:p>
            <a:r>
              <a:rPr lang="fr-FR" dirty="0">
                <a:solidFill>
                  <a:srgbClr val="A50021"/>
                </a:solidFill>
              </a:rPr>
              <a:t>SECURITE</a:t>
            </a:r>
          </a:p>
        </p:txBody>
      </p:sp>
      <p:sp>
        <p:nvSpPr>
          <p:cNvPr id="51" name="ZoneTexte 50">
            <a:extLst>
              <a:ext uri="{FF2B5EF4-FFF2-40B4-BE49-F238E27FC236}">
                <a16:creationId xmlns:a16="http://schemas.microsoft.com/office/drawing/2014/main" id="{EB98237C-2BA9-2451-3A0C-862BB1CB9432}"/>
              </a:ext>
            </a:extLst>
          </p:cNvPr>
          <p:cNvSpPr txBox="1"/>
          <p:nvPr/>
        </p:nvSpPr>
        <p:spPr>
          <a:xfrm>
            <a:off x="9090660" y="5055889"/>
            <a:ext cx="3505200" cy="1754326"/>
          </a:xfrm>
          <a:prstGeom prst="rect">
            <a:avLst/>
          </a:prstGeom>
          <a:noFill/>
        </p:spPr>
        <p:txBody>
          <a:bodyPr wrap="square" rtlCol="0">
            <a:spAutoFit/>
          </a:bodyPr>
          <a:lstStyle/>
          <a:p>
            <a:pPr marL="285750" indent="-285750">
              <a:buFont typeface="Wingdings" panose="05000000000000000000" pitchFamily="2" charset="2"/>
              <a:buChar char="è"/>
            </a:pPr>
            <a:r>
              <a:rPr lang="fr-FR" dirty="0"/>
              <a:t>Problème avec </a:t>
            </a:r>
            <a:r>
              <a:rPr lang="fr-FR" dirty="0" err="1"/>
              <a:t>Sécuripass</a:t>
            </a:r>
            <a:r>
              <a:rPr lang="fr-FR" dirty="0"/>
              <a:t> </a:t>
            </a:r>
          </a:p>
          <a:p>
            <a:r>
              <a:rPr lang="fr-FR" dirty="0"/>
              <a:t>- Améliorer le process</a:t>
            </a:r>
          </a:p>
          <a:p>
            <a:r>
              <a:rPr lang="fr-FR" dirty="0"/>
              <a:t>- Revoir le mode d’activation</a:t>
            </a:r>
          </a:p>
          <a:p>
            <a:r>
              <a:rPr lang="fr-FR" dirty="0">
                <a:sym typeface="Wingdings" panose="05000000000000000000" pitchFamily="2" charset="2"/>
              </a:rPr>
              <a:t> Pas de sécurité sur Internet </a:t>
            </a:r>
          </a:p>
          <a:p>
            <a:r>
              <a:rPr lang="fr-FR" dirty="0">
                <a:sym typeface="Wingdings" panose="05000000000000000000" pitchFamily="2" charset="2"/>
              </a:rPr>
              <a:t>- Double authentification</a:t>
            </a:r>
          </a:p>
          <a:p>
            <a:r>
              <a:rPr lang="fr-FR" dirty="0">
                <a:sym typeface="Wingdings" panose="05000000000000000000" pitchFamily="2" charset="2"/>
              </a:rPr>
              <a:t>- Limiter les fraudes </a:t>
            </a:r>
          </a:p>
        </p:txBody>
      </p:sp>
      <p:sp>
        <p:nvSpPr>
          <p:cNvPr id="57" name="ZoneTexte 56">
            <a:extLst>
              <a:ext uri="{FF2B5EF4-FFF2-40B4-BE49-F238E27FC236}">
                <a16:creationId xmlns:a16="http://schemas.microsoft.com/office/drawing/2014/main" id="{88922D40-E0B2-3E87-C527-8E511BF9BAFB}"/>
              </a:ext>
            </a:extLst>
          </p:cNvPr>
          <p:cNvSpPr txBox="1"/>
          <p:nvPr/>
        </p:nvSpPr>
        <p:spPr>
          <a:xfrm>
            <a:off x="1533695" y="5030467"/>
            <a:ext cx="2956560" cy="369332"/>
          </a:xfrm>
          <a:prstGeom prst="rect">
            <a:avLst/>
          </a:prstGeom>
          <a:noFill/>
        </p:spPr>
        <p:txBody>
          <a:bodyPr wrap="square" rtlCol="0">
            <a:spAutoFit/>
          </a:bodyPr>
          <a:lstStyle/>
          <a:p>
            <a:r>
              <a:rPr lang="fr-FR" dirty="0">
                <a:solidFill>
                  <a:srgbClr val="A50021"/>
                </a:solidFill>
              </a:rPr>
              <a:t>FONCTIONNALITES</a:t>
            </a:r>
          </a:p>
        </p:txBody>
      </p:sp>
      <p:sp>
        <p:nvSpPr>
          <p:cNvPr id="58" name="ZoneTexte 57">
            <a:extLst>
              <a:ext uri="{FF2B5EF4-FFF2-40B4-BE49-F238E27FC236}">
                <a16:creationId xmlns:a16="http://schemas.microsoft.com/office/drawing/2014/main" id="{872F9D3B-4BB6-0D31-1F8D-AB417280B7FD}"/>
              </a:ext>
            </a:extLst>
          </p:cNvPr>
          <p:cNvSpPr txBox="1"/>
          <p:nvPr/>
        </p:nvSpPr>
        <p:spPr>
          <a:xfrm>
            <a:off x="1533695" y="5385831"/>
            <a:ext cx="3826743" cy="1477328"/>
          </a:xfrm>
          <a:prstGeom prst="rect">
            <a:avLst/>
          </a:prstGeom>
          <a:noFill/>
        </p:spPr>
        <p:txBody>
          <a:bodyPr wrap="square" rtlCol="0">
            <a:spAutoFit/>
          </a:bodyPr>
          <a:lstStyle/>
          <a:p>
            <a:pPr marL="285750" indent="-285750">
              <a:buFont typeface="Wingdings" panose="05000000000000000000" pitchFamily="2" charset="2"/>
              <a:buChar char="è"/>
            </a:pPr>
            <a:r>
              <a:rPr lang="fr-FR" dirty="0">
                <a:sym typeface="Wingdings" panose="05000000000000000000" pitchFamily="2" charset="2"/>
              </a:rPr>
              <a:t>Suivi de budget </a:t>
            </a:r>
          </a:p>
          <a:p>
            <a:r>
              <a:rPr lang="fr-FR" dirty="0">
                <a:sym typeface="Wingdings" panose="05000000000000000000" pitchFamily="2" charset="2"/>
              </a:rPr>
              <a:t>- A réintégrer </a:t>
            </a:r>
          </a:p>
          <a:p>
            <a:r>
              <a:rPr lang="fr-FR" dirty="0">
                <a:sym typeface="Wingdings" panose="05000000000000000000" pitchFamily="2" charset="2"/>
              </a:rPr>
              <a:t>- Limiter les réclamations </a:t>
            </a:r>
          </a:p>
          <a:p>
            <a:r>
              <a:rPr lang="fr-FR" dirty="0">
                <a:sym typeface="Wingdings" panose="05000000000000000000" pitchFamily="2" charset="2"/>
              </a:rPr>
              <a:t>- Limiter les découverts / frais</a:t>
            </a:r>
          </a:p>
          <a:p>
            <a:r>
              <a:rPr lang="fr-FR" dirty="0">
                <a:sym typeface="Wingdings" panose="05000000000000000000" pitchFamily="2" charset="2"/>
              </a:rPr>
              <a:t> Opérations basiques à optimiser </a:t>
            </a:r>
            <a:endParaRPr lang="fr-FR" dirty="0"/>
          </a:p>
        </p:txBody>
      </p:sp>
      <p:pic>
        <p:nvPicPr>
          <p:cNvPr id="61" name="Graphique 60" descr="Télécharger du cloud avec un remplissage uni">
            <a:extLst>
              <a:ext uri="{FF2B5EF4-FFF2-40B4-BE49-F238E27FC236}">
                <a16:creationId xmlns:a16="http://schemas.microsoft.com/office/drawing/2014/main" id="{9202762C-D11F-900F-BE20-49F9952F0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9900" y="2532655"/>
            <a:ext cx="914400" cy="914400"/>
          </a:xfrm>
          <a:prstGeom prst="rect">
            <a:avLst/>
          </a:prstGeom>
        </p:spPr>
      </p:pic>
      <p:sp>
        <p:nvSpPr>
          <p:cNvPr id="62" name="ZoneTexte 61">
            <a:extLst>
              <a:ext uri="{FF2B5EF4-FFF2-40B4-BE49-F238E27FC236}">
                <a16:creationId xmlns:a16="http://schemas.microsoft.com/office/drawing/2014/main" id="{B686B306-6009-69D4-E460-4193B476D2FC}"/>
              </a:ext>
            </a:extLst>
          </p:cNvPr>
          <p:cNvSpPr txBox="1"/>
          <p:nvPr/>
        </p:nvSpPr>
        <p:spPr>
          <a:xfrm>
            <a:off x="4010194" y="2576342"/>
            <a:ext cx="2956560" cy="369332"/>
          </a:xfrm>
          <a:prstGeom prst="rect">
            <a:avLst/>
          </a:prstGeom>
          <a:noFill/>
        </p:spPr>
        <p:txBody>
          <a:bodyPr wrap="square" rtlCol="0">
            <a:spAutoFit/>
          </a:bodyPr>
          <a:lstStyle/>
          <a:p>
            <a:r>
              <a:rPr lang="fr-FR" dirty="0">
                <a:solidFill>
                  <a:srgbClr val="A50021"/>
                </a:solidFill>
              </a:rPr>
              <a:t>MISES A JOUR</a:t>
            </a:r>
          </a:p>
        </p:txBody>
      </p:sp>
      <p:sp>
        <p:nvSpPr>
          <p:cNvPr id="63" name="ZoneTexte 62">
            <a:extLst>
              <a:ext uri="{FF2B5EF4-FFF2-40B4-BE49-F238E27FC236}">
                <a16:creationId xmlns:a16="http://schemas.microsoft.com/office/drawing/2014/main" id="{888DAC59-B364-82B2-70A3-E0A31F221E27}"/>
              </a:ext>
            </a:extLst>
          </p:cNvPr>
          <p:cNvSpPr txBox="1"/>
          <p:nvPr/>
        </p:nvSpPr>
        <p:spPr>
          <a:xfrm>
            <a:off x="3924300" y="2977426"/>
            <a:ext cx="4861560" cy="1200329"/>
          </a:xfrm>
          <a:prstGeom prst="rect">
            <a:avLst/>
          </a:prstGeom>
          <a:noFill/>
        </p:spPr>
        <p:txBody>
          <a:bodyPr wrap="square" rtlCol="0">
            <a:spAutoFit/>
          </a:bodyPr>
          <a:lstStyle/>
          <a:p>
            <a:r>
              <a:rPr lang="fr-FR" dirty="0">
                <a:sym typeface="Wingdings" panose="05000000000000000000" pitchFamily="2" charset="2"/>
              </a:rPr>
              <a:t> </a:t>
            </a:r>
            <a:r>
              <a:rPr lang="fr-FR" dirty="0"/>
              <a:t>Accès constant à l’application</a:t>
            </a:r>
          </a:p>
          <a:p>
            <a:r>
              <a:rPr lang="fr-FR" dirty="0">
                <a:sym typeface="Wingdings" panose="05000000000000000000" pitchFamily="2" charset="2"/>
              </a:rPr>
              <a:t></a:t>
            </a:r>
            <a:r>
              <a:rPr lang="fr-FR" dirty="0"/>
              <a:t> Sondages avant de retirer une fonctionnalité</a:t>
            </a:r>
          </a:p>
          <a:p>
            <a:r>
              <a:rPr lang="fr-FR" dirty="0">
                <a:sym typeface="Wingdings" panose="05000000000000000000" pitchFamily="2" charset="2"/>
              </a:rPr>
              <a:t> </a:t>
            </a:r>
            <a:r>
              <a:rPr lang="fr-FR" dirty="0"/>
              <a:t>Proposer des alternatives quand bugs (messageries)  </a:t>
            </a:r>
          </a:p>
        </p:txBody>
      </p:sp>
      <p:pic>
        <p:nvPicPr>
          <p:cNvPr id="69" name="Image 68" descr="Personne utilisant un smartphone">
            <a:extLst>
              <a:ext uri="{FF2B5EF4-FFF2-40B4-BE49-F238E27FC236}">
                <a16:creationId xmlns:a16="http://schemas.microsoft.com/office/drawing/2014/main" id="{EF8C4D5F-3AB0-F053-63F2-3F18B70099B0}"/>
              </a:ext>
            </a:extLst>
          </p:cNvPr>
          <p:cNvPicPr>
            <a:picLocks noChangeAspect="1"/>
          </p:cNvPicPr>
          <p:nvPr/>
        </p:nvPicPr>
        <p:blipFill>
          <a:blip r:embed="rId10">
            <a:extLst>
              <a:ext uri="{28A0092B-C50C-407E-A947-70E740481C1C}">
                <a14:useLocalDpi xmlns:a14="http://schemas.microsoft.com/office/drawing/2010/main" val="0"/>
              </a:ext>
            </a:extLst>
          </a:blip>
          <a:srcRect l="15761" r="13518"/>
          <a:stretch>
            <a:fillRect/>
          </a:stretch>
        </p:blipFill>
        <p:spPr>
          <a:xfrm>
            <a:off x="-527949" y="-452813"/>
            <a:ext cx="2061644" cy="1833018"/>
          </a:xfrm>
          <a:custGeom>
            <a:avLst/>
            <a:gdLst>
              <a:gd name="connsiteX0" fmla="*/ 1308100 w 2616200"/>
              <a:gd name="connsiteY0" fmla="*/ 0 h 2326077"/>
              <a:gd name="connsiteX1" fmla="*/ 2616200 w 2616200"/>
              <a:gd name="connsiteY1" fmla="*/ 1163039 h 2326077"/>
              <a:gd name="connsiteX2" fmla="*/ 1441846 w 2616200"/>
              <a:gd name="connsiteY2" fmla="*/ 2320073 h 2326077"/>
              <a:gd name="connsiteX3" fmla="*/ 1308122 w 2616200"/>
              <a:gd name="connsiteY3" fmla="*/ 2326077 h 2326077"/>
              <a:gd name="connsiteX4" fmla="*/ 1308078 w 2616200"/>
              <a:gd name="connsiteY4" fmla="*/ 2326077 h 2326077"/>
              <a:gd name="connsiteX5" fmla="*/ 1174354 w 2616200"/>
              <a:gd name="connsiteY5" fmla="*/ 2320073 h 2326077"/>
              <a:gd name="connsiteX6" fmla="*/ 0 w 2616200"/>
              <a:gd name="connsiteY6" fmla="*/ 1163039 h 2326077"/>
              <a:gd name="connsiteX7" fmla="*/ 1308100 w 2616200"/>
              <a:gd name="connsiteY7" fmla="*/ 0 h 23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6200" h="2326077">
                <a:moveTo>
                  <a:pt x="1308100" y="0"/>
                </a:moveTo>
                <a:cubicBezTo>
                  <a:pt x="2030544" y="0"/>
                  <a:pt x="2616200" y="520710"/>
                  <a:pt x="2616200" y="1163039"/>
                </a:cubicBezTo>
                <a:cubicBezTo>
                  <a:pt x="2616200" y="1765223"/>
                  <a:pt x="2101463" y="2260514"/>
                  <a:pt x="1441846" y="2320073"/>
                </a:cubicBezTo>
                <a:lnTo>
                  <a:pt x="1308122" y="2326077"/>
                </a:lnTo>
                <a:lnTo>
                  <a:pt x="1308078" y="2326077"/>
                </a:lnTo>
                <a:lnTo>
                  <a:pt x="1174354" y="2320073"/>
                </a:lnTo>
                <a:cubicBezTo>
                  <a:pt x="514737" y="2260514"/>
                  <a:pt x="0" y="1765223"/>
                  <a:pt x="0" y="1163039"/>
                </a:cubicBezTo>
                <a:cubicBezTo>
                  <a:pt x="0" y="520710"/>
                  <a:pt x="585656" y="0"/>
                  <a:pt x="1308100" y="0"/>
                </a:cubicBezTo>
                <a:close/>
              </a:path>
            </a:pathLst>
          </a:custGeom>
        </p:spPr>
      </p:pic>
      <p:sp>
        <p:nvSpPr>
          <p:cNvPr id="70" name="ZoneTexte 69">
            <a:extLst>
              <a:ext uri="{FF2B5EF4-FFF2-40B4-BE49-F238E27FC236}">
                <a16:creationId xmlns:a16="http://schemas.microsoft.com/office/drawing/2014/main" id="{C3465697-BFC7-5989-64D0-80748E785864}"/>
              </a:ext>
            </a:extLst>
          </p:cNvPr>
          <p:cNvSpPr txBox="1"/>
          <p:nvPr/>
        </p:nvSpPr>
        <p:spPr>
          <a:xfrm>
            <a:off x="55415" y="1397391"/>
            <a:ext cx="2956560" cy="369332"/>
          </a:xfrm>
          <a:prstGeom prst="rect">
            <a:avLst/>
          </a:prstGeom>
          <a:noFill/>
        </p:spPr>
        <p:txBody>
          <a:bodyPr wrap="square" rtlCol="0">
            <a:spAutoFit/>
          </a:bodyPr>
          <a:lstStyle/>
          <a:p>
            <a:r>
              <a:rPr lang="fr-FR" dirty="0">
                <a:solidFill>
                  <a:srgbClr val="A50021"/>
                </a:solidFill>
              </a:rPr>
              <a:t>SERVICE CLIENTELE</a:t>
            </a:r>
          </a:p>
        </p:txBody>
      </p:sp>
      <p:sp>
        <p:nvSpPr>
          <p:cNvPr id="71" name="ZoneTexte 70">
            <a:extLst>
              <a:ext uri="{FF2B5EF4-FFF2-40B4-BE49-F238E27FC236}">
                <a16:creationId xmlns:a16="http://schemas.microsoft.com/office/drawing/2014/main" id="{F39B14F6-5DBB-38ED-4A08-FAD97EE12D43}"/>
              </a:ext>
            </a:extLst>
          </p:cNvPr>
          <p:cNvSpPr txBox="1"/>
          <p:nvPr/>
        </p:nvSpPr>
        <p:spPr>
          <a:xfrm>
            <a:off x="55414" y="1783855"/>
            <a:ext cx="3171111" cy="923330"/>
          </a:xfrm>
          <a:prstGeom prst="rect">
            <a:avLst/>
          </a:prstGeom>
          <a:noFill/>
        </p:spPr>
        <p:txBody>
          <a:bodyPr wrap="square" rtlCol="0">
            <a:spAutoFit/>
          </a:bodyPr>
          <a:lstStyle/>
          <a:p>
            <a:r>
              <a:rPr lang="fr-FR" dirty="0"/>
              <a:t>- Varier les listes de phonings</a:t>
            </a:r>
          </a:p>
          <a:p>
            <a:r>
              <a:rPr lang="fr-FR" dirty="0"/>
              <a:t>- Développer le service clientèle</a:t>
            </a:r>
          </a:p>
          <a:p>
            <a:r>
              <a:rPr lang="fr-FR" dirty="0"/>
              <a:t>- Baisse du mécontentement</a:t>
            </a:r>
          </a:p>
        </p:txBody>
      </p:sp>
      <p:sp>
        <p:nvSpPr>
          <p:cNvPr id="2" name="ZoneTexte 1">
            <a:extLst>
              <a:ext uri="{FF2B5EF4-FFF2-40B4-BE49-F238E27FC236}">
                <a16:creationId xmlns:a16="http://schemas.microsoft.com/office/drawing/2014/main" id="{425F1AE8-FFB1-22D6-B807-A7ACD669F04D}"/>
              </a:ext>
            </a:extLst>
          </p:cNvPr>
          <p:cNvSpPr txBox="1"/>
          <p:nvPr/>
        </p:nvSpPr>
        <p:spPr>
          <a:xfrm>
            <a:off x="2646448" y="0"/>
            <a:ext cx="4485639" cy="1446550"/>
          </a:xfrm>
          <a:prstGeom prst="rect">
            <a:avLst/>
          </a:prstGeom>
          <a:noFill/>
        </p:spPr>
        <p:txBody>
          <a:bodyPr wrap="square" rtlCol="0">
            <a:spAutoFit/>
          </a:bodyPr>
          <a:lstStyle/>
          <a:p>
            <a:pPr algn="ctr"/>
            <a:r>
              <a:rPr lang="fr-FR" sz="4400" dirty="0">
                <a:solidFill>
                  <a:srgbClr val="FF0066"/>
                </a:solidFill>
                <a:latin typeface="Bernard MT Condensed" panose="02050806060905020404" pitchFamily="18" charset="0"/>
              </a:rPr>
              <a:t>ANALYSE</a:t>
            </a:r>
            <a:r>
              <a:rPr lang="fr-FR" sz="4400" dirty="0">
                <a:solidFill>
                  <a:srgbClr val="009999"/>
                </a:solidFill>
                <a:latin typeface="Bernard MT Condensed" panose="02050806060905020404" pitchFamily="18" charset="0"/>
              </a:rPr>
              <a:t> </a:t>
            </a:r>
            <a:r>
              <a:rPr lang="fr-FR" sz="4400" dirty="0">
                <a:solidFill>
                  <a:srgbClr val="FF0066"/>
                </a:solidFill>
                <a:latin typeface="Bernard MT Condensed" panose="02050806060905020404" pitchFamily="18" charset="0"/>
              </a:rPr>
              <a:t>MARKETING</a:t>
            </a:r>
          </a:p>
          <a:p>
            <a:pPr algn="ctr"/>
            <a:r>
              <a:rPr lang="fr-FR" sz="4400" dirty="0">
                <a:solidFill>
                  <a:srgbClr val="FF0066"/>
                </a:solidFill>
                <a:latin typeface="Bernard MT Condensed" panose="02050806060905020404" pitchFamily="18" charset="0"/>
              </a:rPr>
              <a:t>2020-2022</a:t>
            </a:r>
          </a:p>
        </p:txBody>
      </p:sp>
    </p:spTree>
    <p:extLst>
      <p:ext uri="{BB962C8B-B14F-4D97-AF65-F5344CB8AC3E}">
        <p14:creationId xmlns:p14="http://schemas.microsoft.com/office/powerpoint/2010/main" val="1205069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èche : pentagone 8">
            <a:extLst>
              <a:ext uri="{FF2B5EF4-FFF2-40B4-BE49-F238E27FC236}">
                <a16:creationId xmlns:a16="http://schemas.microsoft.com/office/drawing/2014/main" id="{67C53040-9E9F-35DE-49F4-3647FEB37418}"/>
              </a:ext>
            </a:extLst>
          </p:cNvPr>
          <p:cNvSpPr/>
          <p:nvPr/>
        </p:nvSpPr>
        <p:spPr>
          <a:xfrm>
            <a:off x="8799435" y="1226944"/>
            <a:ext cx="1783204" cy="369332"/>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11">
            <a:extLst>
              <a:ext uri="{FF2B5EF4-FFF2-40B4-BE49-F238E27FC236}">
                <a16:creationId xmlns:a16="http://schemas.microsoft.com/office/drawing/2014/main" id="{E749C567-A688-18F4-03D1-AA2B7FC37EE3}"/>
              </a:ext>
            </a:extLst>
          </p:cNvPr>
          <p:cNvSpPr/>
          <p:nvPr/>
        </p:nvSpPr>
        <p:spPr>
          <a:xfrm rot="10800000">
            <a:off x="2461169" y="-21771"/>
            <a:ext cx="7269662" cy="6959599"/>
          </a:xfrm>
          <a:custGeom>
            <a:avLst/>
            <a:gdLst>
              <a:gd name="connsiteX0" fmla="*/ 0 w 6487886"/>
              <a:gd name="connsiteY0" fmla="*/ 0 h 6858000"/>
              <a:gd name="connsiteX1" fmla="*/ 6487886 w 6487886"/>
              <a:gd name="connsiteY1" fmla="*/ 0 h 6858000"/>
              <a:gd name="connsiteX2" fmla="*/ 6487886 w 6487886"/>
              <a:gd name="connsiteY2" fmla="*/ 6858000 h 6858000"/>
              <a:gd name="connsiteX3" fmla="*/ 0 w 6487886"/>
              <a:gd name="connsiteY3" fmla="*/ 6858000 h 6858000"/>
              <a:gd name="connsiteX4" fmla="*/ 0 w 6487886"/>
              <a:gd name="connsiteY4" fmla="*/ 0 h 6858000"/>
              <a:gd name="connsiteX0" fmla="*/ 0 w 6487886"/>
              <a:gd name="connsiteY0" fmla="*/ 0 h 6858000"/>
              <a:gd name="connsiteX1" fmla="*/ 6487886 w 6487886"/>
              <a:gd name="connsiteY1" fmla="*/ 0 h 6858000"/>
              <a:gd name="connsiteX2" fmla="*/ 6487886 w 6487886"/>
              <a:gd name="connsiteY2" fmla="*/ 6858000 h 6858000"/>
              <a:gd name="connsiteX3" fmla="*/ 0 w 6487886"/>
              <a:gd name="connsiteY3" fmla="*/ 6858000 h 6858000"/>
              <a:gd name="connsiteX4" fmla="*/ 0 w 6487886"/>
              <a:gd name="connsiteY4" fmla="*/ 0 h 6858000"/>
              <a:gd name="connsiteX0" fmla="*/ 827314 w 7315200"/>
              <a:gd name="connsiteY0" fmla="*/ 0 h 6858000"/>
              <a:gd name="connsiteX1" fmla="*/ 7315200 w 7315200"/>
              <a:gd name="connsiteY1" fmla="*/ 0 h 6858000"/>
              <a:gd name="connsiteX2" fmla="*/ 7315200 w 7315200"/>
              <a:gd name="connsiteY2" fmla="*/ 6858000 h 6858000"/>
              <a:gd name="connsiteX3" fmla="*/ 0 w 7315200"/>
              <a:gd name="connsiteY3" fmla="*/ 6836229 h 6858000"/>
              <a:gd name="connsiteX4" fmla="*/ 827314 w 7315200"/>
              <a:gd name="connsiteY4" fmla="*/ 0 h 6858000"/>
              <a:gd name="connsiteX0" fmla="*/ 1006062 w 7493948"/>
              <a:gd name="connsiteY0" fmla="*/ 0 h 6858000"/>
              <a:gd name="connsiteX1" fmla="*/ 7493948 w 7493948"/>
              <a:gd name="connsiteY1" fmla="*/ 0 h 6858000"/>
              <a:gd name="connsiteX2" fmla="*/ 7493948 w 7493948"/>
              <a:gd name="connsiteY2" fmla="*/ 6858000 h 6858000"/>
              <a:gd name="connsiteX3" fmla="*/ 178748 w 7493948"/>
              <a:gd name="connsiteY3" fmla="*/ 6836229 h 6858000"/>
              <a:gd name="connsiteX4" fmla="*/ 1006062 w 7493948"/>
              <a:gd name="connsiteY4" fmla="*/ 0 h 6858000"/>
              <a:gd name="connsiteX0" fmla="*/ 311136 w 7536888"/>
              <a:gd name="connsiteY0" fmla="*/ 0 h 6858000"/>
              <a:gd name="connsiteX1" fmla="*/ 7536888 w 7536888"/>
              <a:gd name="connsiteY1" fmla="*/ 0 h 6858000"/>
              <a:gd name="connsiteX2" fmla="*/ 7536888 w 7536888"/>
              <a:gd name="connsiteY2" fmla="*/ 6858000 h 6858000"/>
              <a:gd name="connsiteX3" fmla="*/ 221688 w 7536888"/>
              <a:gd name="connsiteY3" fmla="*/ 6836229 h 6858000"/>
              <a:gd name="connsiteX4" fmla="*/ 311136 w 7536888"/>
              <a:gd name="connsiteY4" fmla="*/ 0 h 6858000"/>
              <a:gd name="connsiteX0" fmla="*/ 634501 w 7514379"/>
              <a:gd name="connsiteY0" fmla="*/ 43543 h 6858000"/>
              <a:gd name="connsiteX1" fmla="*/ 7514379 w 7514379"/>
              <a:gd name="connsiteY1" fmla="*/ 0 h 6858000"/>
              <a:gd name="connsiteX2" fmla="*/ 7514379 w 7514379"/>
              <a:gd name="connsiteY2" fmla="*/ 6858000 h 6858000"/>
              <a:gd name="connsiteX3" fmla="*/ 199179 w 7514379"/>
              <a:gd name="connsiteY3" fmla="*/ 6836229 h 6858000"/>
              <a:gd name="connsiteX4" fmla="*/ 634501 w 7514379"/>
              <a:gd name="connsiteY4" fmla="*/ 43543 h 6858000"/>
              <a:gd name="connsiteX0" fmla="*/ 435322 w 7315200"/>
              <a:gd name="connsiteY0" fmla="*/ 43543 h 6858000"/>
              <a:gd name="connsiteX1" fmla="*/ 7315200 w 7315200"/>
              <a:gd name="connsiteY1" fmla="*/ 0 h 6858000"/>
              <a:gd name="connsiteX2" fmla="*/ 7315200 w 7315200"/>
              <a:gd name="connsiteY2" fmla="*/ 6858000 h 6858000"/>
              <a:gd name="connsiteX3" fmla="*/ 0 w 7315200"/>
              <a:gd name="connsiteY3" fmla="*/ 6836229 h 6858000"/>
              <a:gd name="connsiteX4" fmla="*/ 435322 w 7315200"/>
              <a:gd name="connsiteY4" fmla="*/ 435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0" h="6858000">
                <a:moveTo>
                  <a:pt x="435322" y="43543"/>
                </a:moveTo>
                <a:lnTo>
                  <a:pt x="7315200" y="0"/>
                </a:lnTo>
                <a:lnTo>
                  <a:pt x="7315200" y="6858000"/>
                </a:lnTo>
                <a:lnTo>
                  <a:pt x="0" y="6836229"/>
                </a:lnTo>
                <a:cubicBezTo>
                  <a:pt x="1503080" y="4639329"/>
                  <a:pt x="1973836" y="2808515"/>
                  <a:pt x="435322" y="43543"/>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Parallélogramme 3">
            <a:extLst>
              <a:ext uri="{FF2B5EF4-FFF2-40B4-BE49-F238E27FC236}">
                <a16:creationId xmlns:a16="http://schemas.microsoft.com/office/drawing/2014/main" id="{7308E2D1-5E85-E7F2-19E9-5A43E88C76A7}"/>
              </a:ext>
            </a:extLst>
          </p:cNvPr>
          <p:cNvSpPr/>
          <p:nvPr/>
        </p:nvSpPr>
        <p:spPr>
          <a:xfrm>
            <a:off x="-2173186" y="-5840"/>
            <a:ext cx="11647715" cy="6858000"/>
          </a:xfrm>
          <a:custGeom>
            <a:avLst/>
            <a:gdLst>
              <a:gd name="connsiteX0" fmla="*/ 0 w 11647715"/>
              <a:gd name="connsiteY0" fmla="*/ 6858000 h 6858000"/>
              <a:gd name="connsiteX1" fmla="*/ 1714500 w 11647715"/>
              <a:gd name="connsiteY1" fmla="*/ 0 h 6858000"/>
              <a:gd name="connsiteX2" fmla="*/ 11647715 w 11647715"/>
              <a:gd name="connsiteY2" fmla="*/ 0 h 6858000"/>
              <a:gd name="connsiteX3" fmla="*/ 9933215 w 11647715"/>
              <a:gd name="connsiteY3" fmla="*/ 6858000 h 6858000"/>
              <a:gd name="connsiteX4" fmla="*/ 0 w 11647715"/>
              <a:gd name="connsiteY4" fmla="*/ 6858000 h 6858000"/>
              <a:gd name="connsiteX0" fmla="*/ 0 w 11647715"/>
              <a:gd name="connsiteY0" fmla="*/ 6858000 h 6858000"/>
              <a:gd name="connsiteX1" fmla="*/ 1714500 w 11647715"/>
              <a:gd name="connsiteY1" fmla="*/ 0 h 6858000"/>
              <a:gd name="connsiteX2" fmla="*/ 11647715 w 11647715"/>
              <a:gd name="connsiteY2" fmla="*/ 0 h 6858000"/>
              <a:gd name="connsiteX3" fmla="*/ 9933215 w 11647715"/>
              <a:gd name="connsiteY3" fmla="*/ 6858000 h 6858000"/>
              <a:gd name="connsiteX4" fmla="*/ 0 w 1164771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715" h="6858000">
                <a:moveTo>
                  <a:pt x="0" y="6858000"/>
                </a:moveTo>
                <a:lnTo>
                  <a:pt x="1714500" y="0"/>
                </a:lnTo>
                <a:lnTo>
                  <a:pt x="11647715" y="0"/>
                </a:lnTo>
                <a:cubicBezTo>
                  <a:pt x="9791701" y="2271486"/>
                  <a:pt x="10504715" y="4572000"/>
                  <a:pt x="9933215" y="6858000"/>
                </a:cubicBezTo>
                <a:lnTo>
                  <a:pt x="0" y="6858000"/>
                </a:lnTo>
                <a:close/>
              </a:path>
            </a:pathLst>
          </a:cu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C6AB72ED-3124-3DCA-BCD9-26F964DBD0B3}"/>
              </a:ext>
            </a:extLst>
          </p:cNvPr>
          <p:cNvSpPr txBox="1"/>
          <p:nvPr/>
        </p:nvSpPr>
        <p:spPr>
          <a:xfrm>
            <a:off x="1280881" y="2373853"/>
            <a:ext cx="3653973" cy="1938992"/>
          </a:xfrm>
          <a:prstGeom prst="rect">
            <a:avLst/>
          </a:prstGeom>
          <a:noFill/>
        </p:spPr>
        <p:txBody>
          <a:bodyPr wrap="square" rtlCol="0">
            <a:spAutoFit/>
          </a:bodyPr>
          <a:lstStyle/>
          <a:p>
            <a:r>
              <a:rPr lang="fr-FR" sz="12000" dirty="0">
                <a:solidFill>
                  <a:schemeClr val="bg1"/>
                </a:solidFill>
                <a:latin typeface="Bernard MT Condensed" panose="02050806060905020404" pitchFamily="18" charset="0"/>
              </a:rPr>
              <a:t>Merci</a:t>
            </a:r>
            <a:r>
              <a:rPr lang="fr-FR" sz="9600" dirty="0">
                <a:solidFill>
                  <a:schemeClr val="bg1"/>
                </a:solidFill>
                <a:latin typeface="Bernard MT Condensed" panose="02050806060905020404" pitchFamily="18" charset="0"/>
              </a:rPr>
              <a:t>     </a:t>
            </a:r>
          </a:p>
        </p:txBody>
      </p:sp>
      <p:sp>
        <p:nvSpPr>
          <p:cNvPr id="7" name="Cœur 6">
            <a:extLst>
              <a:ext uri="{FF2B5EF4-FFF2-40B4-BE49-F238E27FC236}">
                <a16:creationId xmlns:a16="http://schemas.microsoft.com/office/drawing/2014/main" id="{AF841AA0-CE9C-3BD0-E0AC-75037F8D62EE}"/>
              </a:ext>
            </a:extLst>
          </p:cNvPr>
          <p:cNvSpPr/>
          <p:nvPr/>
        </p:nvSpPr>
        <p:spPr>
          <a:xfrm>
            <a:off x="5033826" y="2883279"/>
            <a:ext cx="1250860" cy="1091442"/>
          </a:xfrm>
          <a:prstGeom prst="heart">
            <a:avLst/>
          </a:prstGeom>
          <a:solidFill>
            <a:srgbClr val="FF33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B368C064-6DB0-AE6D-43E9-AC2EFAC7DEF7}"/>
              </a:ext>
            </a:extLst>
          </p:cNvPr>
          <p:cNvSpPr txBox="1"/>
          <p:nvPr/>
        </p:nvSpPr>
        <p:spPr>
          <a:xfrm>
            <a:off x="8943367" y="1226944"/>
            <a:ext cx="1574927" cy="369332"/>
          </a:xfrm>
          <a:prstGeom prst="rect">
            <a:avLst/>
          </a:prstGeom>
          <a:noFill/>
        </p:spPr>
        <p:txBody>
          <a:bodyPr wrap="square" rtlCol="0">
            <a:spAutoFit/>
          </a:bodyPr>
          <a:lstStyle/>
          <a:p>
            <a:r>
              <a:rPr lang="fr-FR" b="1" dirty="0">
                <a:solidFill>
                  <a:srgbClr val="F3C1EE"/>
                </a:solidFill>
              </a:rPr>
              <a:t>Lien GitHub</a:t>
            </a:r>
          </a:p>
        </p:txBody>
      </p:sp>
      <p:sp>
        <p:nvSpPr>
          <p:cNvPr id="8" name="ZoneTexte 7">
            <a:hlinkClick r:id="rId3"/>
            <a:extLst>
              <a:ext uri="{FF2B5EF4-FFF2-40B4-BE49-F238E27FC236}">
                <a16:creationId xmlns:a16="http://schemas.microsoft.com/office/drawing/2014/main" id="{2CB9A1F1-3F56-B7A2-4CF3-3568BA444C04}"/>
              </a:ext>
            </a:extLst>
          </p:cNvPr>
          <p:cNvSpPr txBox="1"/>
          <p:nvPr/>
        </p:nvSpPr>
        <p:spPr>
          <a:xfrm>
            <a:off x="8838275" y="1877322"/>
            <a:ext cx="3111627" cy="292388"/>
          </a:xfrm>
          <a:prstGeom prst="rect">
            <a:avLst/>
          </a:prstGeom>
          <a:noFill/>
        </p:spPr>
        <p:txBody>
          <a:bodyPr wrap="square">
            <a:spAutoFit/>
          </a:bodyPr>
          <a:lstStyle/>
          <a:p>
            <a:r>
              <a:rPr lang="fr-FR" sz="1300" dirty="0" err="1">
                <a:solidFill>
                  <a:srgbClr val="2031D0"/>
                </a:solidFill>
              </a:rPr>
              <a:t>Analyse_de_sentiment_Google_Play.ipynb</a:t>
            </a:r>
            <a:endParaRPr lang="fr-FR" sz="1300" dirty="0">
              <a:solidFill>
                <a:srgbClr val="2031D0"/>
              </a:solidFill>
            </a:endParaRPr>
          </a:p>
        </p:txBody>
      </p:sp>
    </p:spTree>
    <p:extLst>
      <p:ext uri="{BB962C8B-B14F-4D97-AF65-F5344CB8AC3E}">
        <p14:creationId xmlns:p14="http://schemas.microsoft.com/office/powerpoint/2010/main" val="155880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500" fill="hold"/>
                                        <p:tgtEl>
                                          <p:spTgt spid="7"/>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élogramme 24">
            <a:extLst>
              <a:ext uri="{FF2B5EF4-FFF2-40B4-BE49-F238E27FC236}">
                <a16:creationId xmlns:a16="http://schemas.microsoft.com/office/drawing/2014/main" id="{74A908A8-317B-20A0-08FA-F7E46DB1548E}"/>
              </a:ext>
            </a:extLst>
          </p:cNvPr>
          <p:cNvSpPr/>
          <p:nvPr/>
        </p:nvSpPr>
        <p:spPr>
          <a:xfrm>
            <a:off x="1646100" y="-1"/>
            <a:ext cx="7678357" cy="6858000"/>
          </a:xfrm>
          <a:prstGeom prst="parallelogram">
            <a:avLst/>
          </a:prstGeom>
          <a:solidFill>
            <a:schemeClr val="bg1">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Parallélogramme 25">
            <a:extLst>
              <a:ext uri="{FF2B5EF4-FFF2-40B4-BE49-F238E27FC236}">
                <a16:creationId xmlns:a16="http://schemas.microsoft.com/office/drawing/2014/main" id="{ACFA61D5-C546-4793-57BA-023A9219D45A}"/>
              </a:ext>
            </a:extLst>
          </p:cNvPr>
          <p:cNvSpPr/>
          <p:nvPr/>
        </p:nvSpPr>
        <p:spPr>
          <a:xfrm>
            <a:off x="525345" y="0"/>
            <a:ext cx="7678357" cy="6858000"/>
          </a:xfrm>
          <a:prstGeom prst="parallelogram">
            <a:avLst/>
          </a:prstGeom>
          <a:solidFill>
            <a:schemeClr val="bg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Parallélogramme 30">
            <a:extLst>
              <a:ext uri="{FF2B5EF4-FFF2-40B4-BE49-F238E27FC236}">
                <a16:creationId xmlns:a16="http://schemas.microsoft.com/office/drawing/2014/main" id="{B51F4960-9267-013D-73FF-996BB7A21B88}"/>
              </a:ext>
            </a:extLst>
          </p:cNvPr>
          <p:cNvSpPr/>
          <p:nvPr/>
        </p:nvSpPr>
        <p:spPr>
          <a:xfrm>
            <a:off x="-2115564" y="0"/>
            <a:ext cx="9275541" cy="6858000"/>
          </a:xfrm>
          <a:prstGeom prst="parallelogram">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 coins arrondis 33">
            <a:extLst>
              <a:ext uri="{FF2B5EF4-FFF2-40B4-BE49-F238E27FC236}">
                <a16:creationId xmlns:a16="http://schemas.microsoft.com/office/drawing/2014/main" id="{5BEB3BB0-E286-1632-2D22-F072C0D373A7}"/>
              </a:ext>
            </a:extLst>
          </p:cNvPr>
          <p:cNvSpPr/>
          <p:nvPr/>
        </p:nvSpPr>
        <p:spPr>
          <a:xfrm>
            <a:off x="7476608" y="425065"/>
            <a:ext cx="4416278" cy="3193739"/>
          </a:xfrm>
          <a:prstGeom prst="roundRect">
            <a:avLst/>
          </a:prstGeom>
          <a:solidFill>
            <a:srgbClr val="F3C1EE"/>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CC99"/>
              </a:solidFill>
            </a:endParaRPr>
          </a:p>
        </p:txBody>
      </p:sp>
      <p:sp>
        <p:nvSpPr>
          <p:cNvPr id="35" name="Rectangle : coins arrondis 34">
            <a:extLst>
              <a:ext uri="{FF2B5EF4-FFF2-40B4-BE49-F238E27FC236}">
                <a16:creationId xmlns:a16="http://schemas.microsoft.com/office/drawing/2014/main" id="{1C033022-47DB-6406-912D-0D963331CD3D}"/>
              </a:ext>
            </a:extLst>
          </p:cNvPr>
          <p:cNvSpPr/>
          <p:nvPr/>
        </p:nvSpPr>
        <p:spPr>
          <a:xfrm rot="164297">
            <a:off x="8910900" y="4268872"/>
            <a:ext cx="2891118" cy="2393415"/>
          </a:xfrm>
          <a:prstGeom prst="roundRect">
            <a:avLst/>
          </a:prstGeom>
          <a:solidFill>
            <a:srgbClr val="9999FF"/>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C000"/>
              </a:solidFill>
            </a:endParaRPr>
          </a:p>
        </p:txBody>
      </p:sp>
      <p:sp>
        <p:nvSpPr>
          <p:cNvPr id="36" name="Rectangle : coins arrondis 35">
            <a:extLst>
              <a:ext uri="{FF2B5EF4-FFF2-40B4-BE49-F238E27FC236}">
                <a16:creationId xmlns:a16="http://schemas.microsoft.com/office/drawing/2014/main" id="{FDA9B0C4-042F-9E18-667F-69EDEB859980}"/>
              </a:ext>
            </a:extLst>
          </p:cNvPr>
          <p:cNvSpPr/>
          <p:nvPr/>
        </p:nvSpPr>
        <p:spPr>
          <a:xfrm>
            <a:off x="3352841" y="4030077"/>
            <a:ext cx="2136158" cy="2635872"/>
          </a:xfrm>
          <a:prstGeom prst="roundRect">
            <a:avLst/>
          </a:prstGeom>
          <a:solidFill>
            <a:srgbClr val="00CC99"/>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CC99"/>
              </a:solidFill>
            </a:endParaRPr>
          </a:p>
        </p:txBody>
      </p:sp>
      <p:sp>
        <p:nvSpPr>
          <p:cNvPr id="37" name="Rectangle : coins arrondis 36">
            <a:extLst>
              <a:ext uri="{FF2B5EF4-FFF2-40B4-BE49-F238E27FC236}">
                <a16:creationId xmlns:a16="http://schemas.microsoft.com/office/drawing/2014/main" id="{9DDABF6A-DFD9-835E-3040-760A88BC935B}"/>
              </a:ext>
            </a:extLst>
          </p:cNvPr>
          <p:cNvSpPr/>
          <p:nvPr/>
        </p:nvSpPr>
        <p:spPr>
          <a:xfrm>
            <a:off x="1699104" y="4047217"/>
            <a:ext cx="2240010" cy="2623157"/>
          </a:xfrm>
          <a:prstGeom prst="roundRect">
            <a:avLst/>
          </a:prstGeom>
          <a:solidFill>
            <a:srgbClr val="00CC99"/>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38" name="Picture 2" descr="Une image contenant texte, diagramme, cercle, capture d’écran&#10;&#10;Description générée automatiquement">
            <a:extLst>
              <a:ext uri="{FF2B5EF4-FFF2-40B4-BE49-F238E27FC236}">
                <a16:creationId xmlns:a16="http://schemas.microsoft.com/office/drawing/2014/main" id="{F873D151-207A-512F-4D40-A35532DD4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04"/>
          <a:stretch/>
        </p:blipFill>
        <p:spPr bwMode="auto">
          <a:xfrm>
            <a:off x="270770" y="4047217"/>
            <a:ext cx="2526218" cy="26231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A4F33144-7ED9-2853-25D2-FAFF0889219B}"/>
              </a:ext>
            </a:extLst>
          </p:cNvPr>
          <p:cNvSpPr txBox="1"/>
          <p:nvPr/>
        </p:nvSpPr>
        <p:spPr>
          <a:xfrm>
            <a:off x="6338013" y="1531479"/>
            <a:ext cx="744789" cy="1446550"/>
          </a:xfrm>
          <a:prstGeom prst="rect">
            <a:avLst/>
          </a:prstGeom>
          <a:noFill/>
        </p:spPr>
        <p:txBody>
          <a:bodyPr wrap="square">
            <a:spAutoFit/>
          </a:bodyPr>
          <a:lstStyle/>
          <a:p>
            <a:pPr algn="ctr"/>
            <a:r>
              <a:rPr lang="fr-FR" sz="8800" dirty="0">
                <a:solidFill>
                  <a:schemeClr val="accent6">
                    <a:lumMod val="60000"/>
                    <a:lumOff val="40000"/>
                  </a:schemeClr>
                </a:solidFill>
                <a:latin typeface="Amasis MT Pro Medium" panose="020F0502020204030204" pitchFamily="18" charset="0"/>
              </a:rPr>
              <a:t>-</a:t>
            </a:r>
          </a:p>
        </p:txBody>
      </p:sp>
      <p:pic>
        <p:nvPicPr>
          <p:cNvPr id="40" name="Picture 4">
            <a:extLst>
              <a:ext uri="{FF2B5EF4-FFF2-40B4-BE49-F238E27FC236}">
                <a16:creationId xmlns:a16="http://schemas.microsoft.com/office/drawing/2014/main" id="{404D508F-9E44-77C2-FD7B-1924ECB192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561" y="592991"/>
            <a:ext cx="3931024" cy="283600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a:extLst>
              <a:ext uri="{FF2B5EF4-FFF2-40B4-BE49-F238E27FC236}">
                <a16:creationId xmlns:a16="http://schemas.microsoft.com/office/drawing/2014/main" id="{DC9DD8A1-B08B-C125-210B-B37B83730D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83" b="4379"/>
          <a:stretch/>
        </p:blipFill>
        <p:spPr bwMode="auto">
          <a:xfrm>
            <a:off x="8239514" y="4201177"/>
            <a:ext cx="3424827" cy="2381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2" name="Picture 16">
            <a:extLst>
              <a:ext uri="{FF2B5EF4-FFF2-40B4-BE49-F238E27FC236}">
                <a16:creationId xmlns:a16="http://schemas.microsoft.com/office/drawing/2014/main" id="{C700E1F0-8BAC-7A4A-8B12-DC042DE266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63"/>
          <a:stretch/>
        </p:blipFill>
        <p:spPr bwMode="auto">
          <a:xfrm>
            <a:off x="3206495" y="4030077"/>
            <a:ext cx="2542470" cy="26358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3" name="ZoneTexte 42">
            <a:extLst>
              <a:ext uri="{FF2B5EF4-FFF2-40B4-BE49-F238E27FC236}">
                <a16:creationId xmlns:a16="http://schemas.microsoft.com/office/drawing/2014/main" id="{4123405A-08B4-AA1B-DD11-7D2A023E2653}"/>
              </a:ext>
            </a:extLst>
          </p:cNvPr>
          <p:cNvSpPr txBox="1"/>
          <p:nvPr/>
        </p:nvSpPr>
        <p:spPr>
          <a:xfrm>
            <a:off x="1948038" y="2005181"/>
            <a:ext cx="3923843" cy="646331"/>
          </a:xfrm>
          <a:prstGeom prst="rect">
            <a:avLst/>
          </a:prstGeom>
          <a:noFill/>
        </p:spPr>
        <p:txBody>
          <a:bodyPr wrap="square" rtlCol="0">
            <a:spAutoFit/>
          </a:bodyPr>
          <a:lstStyle/>
          <a:p>
            <a:pPr algn="ctr"/>
            <a:r>
              <a:rPr lang="fr-FR" dirty="0">
                <a:solidFill>
                  <a:schemeClr val="accent1">
                    <a:lumMod val="50000"/>
                  </a:schemeClr>
                </a:solidFill>
                <a:latin typeface="Amasis MT Pro Medium" panose="02040604050005020304" pitchFamily="18" charset="0"/>
              </a:rPr>
              <a:t>2.81 (Python) </a:t>
            </a:r>
            <a:r>
              <a:rPr lang="fr-FR" dirty="0">
                <a:solidFill>
                  <a:schemeClr val="accent1">
                    <a:lumMod val="50000"/>
                  </a:schemeClr>
                </a:solidFill>
                <a:latin typeface="Amasis MT Pro Medium" panose="02040604050005020304" pitchFamily="18" charset="0"/>
                <a:sym typeface="Wingdings" panose="05000000000000000000" pitchFamily="2" charset="2"/>
              </a:rPr>
              <a:t> 3.3 (Google Play)</a:t>
            </a:r>
            <a:endParaRPr lang="fr-FR" dirty="0">
              <a:solidFill>
                <a:schemeClr val="accent1">
                  <a:lumMod val="50000"/>
                </a:schemeClr>
              </a:solidFill>
              <a:latin typeface="Amasis MT Pro Medium" panose="02040604050005020304" pitchFamily="18" charset="0"/>
            </a:endParaRPr>
          </a:p>
          <a:p>
            <a:pPr algn="ctr"/>
            <a:r>
              <a:rPr lang="fr-FR" dirty="0">
                <a:solidFill>
                  <a:schemeClr val="accent1">
                    <a:lumMod val="50000"/>
                  </a:schemeClr>
                </a:solidFill>
                <a:latin typeface="Amasis MT Pro Medium" panose="02040604050005020304" pitchFamily="18" charset="0"/>
              </a:rPr>
              <a:t>2.77 (Python) </a:t>
            </a:r>
            <a:r>
              <a:rPr lang="fr-FR" dirty="0">
                <a:solidFill>
                  <a:schemeClr val="accent1">
                    <a:lumMod val="50000"/>
                  </a:schemeClr>
                </a:solidFill>
                <a:latin typeface="Amasis MT Pro Medium" panose="02040604050005020304" pitchFamily="18" charset="0"/>
                <a:sym typeface="Wingdings" panose="05000000000000000000" pitchFamily="2" charset="2"/>
              </a:rPr>
              <a:t> 4.4 (Google Play)</a:t>
            </a:r>
            <a:endParaRPr lang="fr-FR" dirty="0">
              <a:solidFill>
                <a:schemeClr val="accent1">
                  <a:lumMod val="50000"/>
                </a:schemeClr>
              </a:solidFill>
              <a:latin typeface="Amasis MT Pro Medium" panose="02040604050005020304" pitchFamily="18" charset="0"/>
            </a:endParaRPr>
          </a:p>
        </p:txBody>
      </p:sp>
      <p:sp>
        <p:nvSpPr>
          <p:cNvPr id="44" name="ZoneTexte 43">
            <a:extLst>
              <a:ext uri="{FF2B5EF4-FFF2-40B4-BE49-F238E27FC236}">
                <a16:creationId xmlns:a16="http://schemas.microsoft.com/office/drawing/2014/main" id="{B4CA0AF7-66B8-5247-85E9-5815FBDBAF4E}"/>
              </a:ext>
            </a:extLst>
          </p:cNvPr>
          <p:cNvSpPr txBox="1"/>
          <p:nvPr/>
        </p:nvSpPr>
        <p:spPr>
          <a:xfrm>
            <a:off x="144561" y="830320"/>
            <a:ext cx="4747829" cy="646331"/>
          </a:xfrm>
          <a:prstGeom prst="rect">
            <a:avLst/>
          </a:prstGeom>
          <a:noFill/>
        </p:spPr>
        <p:txBody>
          <a:bodyPr wrap="square" rtlCol="0">
            <a:spAutoFit/>
          </a:bodyPr>
          <a:lstStyle/>
          <a:p>
            <a:pPr algn="ctr"/>
            <a:r>
              <a:rPr lang="fr-FR" dirty="0">
                <a:solidFill>
                  <a:schemeClr val="accent1">
                    <a:lumMod val="50000"/>
                  </a:schemeClr>
                </a:solidFill>
                <a:latin typeface="Amasis MT Pro Medium" panose="02040604050005020304" pitchFamily="18" charset="0"/>
              </a:rPr>
              <a:t>2 000 avis « Ma Banque » du Crédit Agricole</a:t>
            </a:r>
          </a:p>
          <a:p>
            <a:pPr algn="ctr"/>
            <a:r>
              <a:rPr lang="fr-FR" dirty="0">
                <a:solidFill>
                  <a:schemeClr val="accent1">
                    <a:lumMod val="50000"/>
                  </a:schemeClr>
                </a:solidFill>
                <a:latin typeface="Amasis MT Pro Medium" panose="02040604050005020304" pitchFamily="18" charset="0"/>
              </a:rPr>
              <a:t>1 064 avis « Mes Comptes » de BNP Paribas</a:t>
            </a:r>
          </a:p>
        </p:txBody>
      </p:sp>
      <p:sp>
        <p:nvSpPr>
          <p:cNvPr id="45" name="ZoneTexte 44">
            <a:extLst>
              <a:ext uri="{FF2B5EF4-FFF2-40B4-BE49-F238E27FC236}">
                <a16:creationId xmlns:a16="http://schemas.microsoft.com/office/drawing/2014/main" id="{A4BDAA6F-1CE5-3E2E-7A3A-8CA0DD4FF320}"/>
              </a:ext>
            </a:extLst>
          </p:cNvPr>
          <p:cNvSpPr txBox="1"/>
          <p:nvPr/>
        </p:nvSpPr>
        <p:spPr>
          <a:xfrm>
            <a:off x="613724" y="3599484"/>
            <a:ext cx="1728513" cy="369332"/>
          </a:xfrm>
          <a:prstGeom prst="rect">
            <a:avLst/>
          </a:prstGeom>
          <a:noFill/>
        </p:spPr>
        <p:txBody>
          <a:bodyPr wrap="square">
            <a:spAutoFit/>
          </a:bodyPr>
          <a:lstStyle/>
          <a:p>
            <a:r>
              <a:rPr lang="fr-FR" dirty="0">
                <a:solidFill>
                  <a:schemeClr val="accent1">
                    <a:lumMod val="50000"/>
                  </a:schemeClr>
                </a:solidFill>
                <a:latin typeface="Amasis MT Pro Medium" panose="020F0502020204030204" pitchFamily="18" charset="0"/>
              </a:rPr>
              <a:t>« Ma Banque » </a:t>
            </a:r>
            <a:endParaRPr lang="fr-FR" dirty="0">
              <a:solidFill>
                <a:schemeClr val="accent1">
                  <a:lumMod val="50000"/>
                </a:schemeClr>
              </a:solidFill>
            </a:endParaRPr>
          </a:p>
        </p:txBody>
      </p:sp>
      <p:sp>
        <p:nvSpPr>
          <p:cNvPr id="46" name="ZoneTexte 45">
            <a:extLst>
              <a:ext uri="{FF2B5EF4-FFF2-40B4-BE49-F238E27FC236}">
                <a16:creationId xmlns:a16="http://schemas.microsoft.com/office/drawing/2014/main" id="{996BAA68-4B8E-15D6-EE63-146366983229}"/>
              </a:ext>
            </a:extLst>
          </p:cNvPr>
          <p:cNvSpPr txBox="1"/>
          <p:nvPr/>
        </p:nvSpPr>
        <p:spPr>
          <a:xfrm>
            <a:off x="3498907" y="3599484"/>
            <a:ext cx="2046883" cy="369332"/>
          </a:xfrm>
          <a:prstGeom prst="rect">
            <a:avLst/>
          </a:prstGeom>
          <a:noFill/>
        </p:spPr>
        <p:txBody>
          <a:bodyPr wrap="square">
            <a:spAutoFit/>
          </a:bodyPr>
          <a:lstStyle/>
          <a:p>
            <a:r>
              <a:rPr lang="fr-FR" dirty="0">
                <a:solidFill>
                  <a:schemeClr val="accent1">
                    <a:lumMod val="50000"/>
                  </a:schemeClr>
                </a:solidFill>
                <a:latin typeface="Amasis MT Pro Medium" panose="020F0502020204030204" pitchFamily="18" charset="0"/>
              </a:rPr>
              <a:t>« Mes Comptes »</a:t>
            </a:r>
            <a:endParaRPr lang="fr-FR" dirty="0">
              <a:solidFill>
                <a:schemeClr val="accent1">
                  <a:lumMod val="50000"/>
                </a:schemeClr>
              </a:solidFill>
            </a:endParaRPr>
          </a:p>
        </p:txBody>
      </p:sp>
      <p:sp>
        <p:nvSpPr>
          <p:cNvPr id="47" name="ZoneTexte 46">
            <a:extLst>
              <a:ext uri="{FF2B5EF4-FFF2-40B4-BE49-F238E27FC236}">
                <a16:creationId xmlns:a16="http://schemas.microsoft.com/office/drawing/2014/main" id="{804EE34C-C3C6-4C90-0ABB-AD2DF8C09304}"/>
              </a:ext>
            </a:extLst>
          </p:cNvPr>
          <p:cNvSpPr txBox="1"/>
          <p:nvPr/>
        </p:nvSpPr>
        <p:spPr>
          <a:xfrm>
            <a:off x="7843898" y="55734"/>
            <a:ext cx="3832412" cy="369332"/>
          </a:xfrm>
          <a:prstGeom prst="rect">
            <a:avLst/>
          </a:prstGeom>
          <a:noFill/>
        </p:spPr>
        <p:txBody>
          <a:bodyPr wrap="square">
            <a:spAutoFit/>
          </a:bodyPr>
          <a:lstStyle/>
          <a:p>
            <a:pPr algn="ctr"/>
            <a:r>
              <a:rPr lang="fr-FR" dirty="0">
                <a:solidFill>
                  <a:srgbClr val="F3C1EE"/>
                </a:solidFill>
                <a:latin typeface="Amasis MT Pro Medium" panose="020F0502020204030204" pitchFamily="18" charset="0"/>
              </a:rPr>
              <a:t>Nombre de commentaires par an</a:t>
            </a:r>
            <a:endParaRPr lang="fr-FR" sz="1800" dirty="0">
              <a:solidFill>
                <a:srgbClr val="F3C1EE"/>
              </a:solidFill>
              <a:latin typeface="Amasis MT Pro Medium" panose="020F0502020204030204" pitchFamily="18" charset="0"/>
            </a:endParaRPr>
          </a:p>
        </p:txBody>
      </p:sp>
      <p:sp>
        <p:nvSpPr>
          <p:cNvPr id="48" name="ZoneTexte 47">
            <a:extLst>
              <a:ext uri="{FF2B5EF4-FFF2-40B4-BE49-F238E27FC236}">
                <a16:creationId xmlns:a16="http://schemas.microsoft.com/office/drawing/2014/main" id="{2A993D34-B1DC-AA4E-4DBD-4B0E1E8699C5}"/>
              </a:ext>
            </a:extLst>
          </p:cNvPr>
          <p:cNvSpPr txBox="1"/>
          <p:nvPr/>
        </p:nvSpPr>
        <p:spPr>
          <a:xfrm>
            <a:off x="344022" y="3268293"/>
            <a:ext cx="5576844" cy="369332"/>
          </a:xfrm>
          <a:prstGeom prst="rect">
            <a:avLst/>
          </a:prstGeom>
          <a:noFill/>
        </p:spPr>
        <p:txBody>
          <a:bodyPr wrap="square">
            <a:spAutoFit/>
          </a:bodyPr>
          <a:lstStyle/>
          <a:p>
            <a:pPr algn="ctr"/>
            <a:r>
              <a:rPr lang="fr-FR" dirty="0">
                <a:solidFill>
                  <a:srgbClr val="00CC99"/>
                </a:solidFill>
                <a:latin typeface="Amasis MT Pro Medium" panose="020F0502020204030204" pitchFamily="18" charset="0"/>
              </a:rPr>
              <a:t>Répartition des notes attribuées à l’application</a:t>
            </a:r>
            <a:endParaRPr lang="fr-FR" sz="1800" dirty="0">
              <a:solidFill>
                <a:srgbClr val="00CC99"/>
              </a:solidFill>
              <a:latin typeface="Amasis MT Pro Medium" panose="020F0502020204030204" pitchFamily="18" charset="0"/>
            </a:endParaRPr>
          </a:p>
        </p:txBody>
      </p:sp>
      <p:sp>
        <p:nvSpPr>
          <p:cNvPr id="49" name="ZoneTexte 48">
            <a:extLst>
              <a:ext uri="{FF2B5EF4-FFF2-40B4-BE49-F238E27FC236}">
                <a16:creationId xmlns:a16="http://schemas.microsoft.com/office/drawing/2014/main" id="{FBB494EA-CD46-D0A1-2EAA-626CBE2DED12}"/>
              </a:ext>
            </a:extLst>
          </p:cNvPr>
          <p:cNvSpPr txBox="1"/>
          <p:nvPr/>
        </p:nvSpPr>
        <p:spPr>
          <a:xfrm>
            <a:off x="6349189" y="1002083"/>
            <a:ext cx="744789" cy="1446550"/>
          </a:xfrm>
          <a:prstGeom prst="rect">
            <a:avLst/>
          </a:prstGeom>
          <a:noFill/>
        </p:spPr>
        <p:txBody>
          <a:bodyPr wrap="square">
            <a:spAutoFit/>
          </a:bodyPr>
          <a:lstStyle/>
          <a:p>
            <a:pPr algn="ctr"/>
            <a:r>
              <a:rPr lang="fr-FR" sz="8800" dirty="0">
                <a:solidFill>
                  <a:srgbClr val="9999FF"/>
                </a:solidFill>
                <a:latin typeface="Amasis MT Pro Medium" panose="020F0502020204030204" pitchFamily="18" charset="0"/>
              </a:rPr>
              <a:t>-</a:t>
            </a:r>
          </a:p>
        </p:txBody>
      </p:sp>
      <p:sp>
        <p:nvSpPr>
          <p:cNvPr id="50" name="ZoneTexte 49">
            <a:extLst>
              <a:ext uri="{FF2B5EF4-FFF2-40B4-BE49-F238E27FC236}">
                <a16:creationId xmlns:a16="http://schemas.microsoft.com/office/drawing/2014/main" id="{E1417410-7337-010F-28B3-D2CCD90F66D9}"/>
              </a:ext>
            </a:extLst>
          </p:cNvPr>
          <p:cNvSpPr txBox="1"/>
          <p:nvPr/>
        </p:nvSpPr>
        <p:spPr>
          <a:xfrm>
            <a:off x="6937860" y="1729304"/>
            <a:ext cx="569621" cy="276999"/>
          </a:xfrm>
          <a:prstGeom prst="rect">
            <a:avLst/>
          </a:prstGeom>
          <a:noFill/>
        </p:spPr>
        <p:txBody>
          <a:bodyPr wrap="square">
            <a:spAutoFit/>
          </a:bodyPr>
          <a:lstStyle/>
          <a:p>
            <a:r>
              <a:rPr lang="fr-FR" sz="1200" dirty="0">
                <a:latin typeface="Amasis MT Pro Medium" panose="020F0502020204030204" pitchFamily="18" charset="0"/>
              </a:rPr>
              <a:t>CA</a:t>
            </a:r>
            <a:r>
              <a:rPr lang="fr-FR" sz="1200" dirty="0">
                <a:solidFill>
                  <a:srgbClr val="F3C1EE"/>
                </a:solidFill>
                <a:latin typeface="Amasis MT Pro Medium" panose="020F0502020204030204" pitchFamily="18" charset="0"/>
              </a:rPr>
              <a:t> </a:t>
            </a:r>
            <a:endParaRPr lang="fr-FR" sz="1200" dirty="0">
              <a:solidFill>
                <a:srgbClr val="F3C1EE"/>
              </a:solidFill>
            </a:endParaRPr>
          </a:p>
        </p:txBody>
      </p:sp>
      <p:sp>
        <p:nvSpPr>
          <p:cNvPr id="51" name="ZoneTexte 50">
            <a:extLst>
              <a:ext uri="{FF2B5EF4-FFF2-40B4-BE49-F238E27FC236}">
                <a16:creationId xmlns:a16="http://schemas.microsoft.com/office/drawing/2014/main" id="{F9CB6341-7F4D-A3CD-E71D-C67B9DDAAA90}"/>
              </a:ext>
            </a:extLst>
          </p:cNvPr>
          <p:cNvSpPr txBox="1"/>
          <p:nvPr/>
        </p:nvSpPr>
        <p:spPr>
          <a:xfrm>
            <a:off x="6923556" y="2263826"/>
            <a:ext cx="569620" cy="275068"/>
          </a:xfrm>
          <a:prstGeom prst="rect">
            <a:avLst/>
          </a:prstGeom>
          <a:noFill/>
        </p:spPr>
        <p:txBody>
          <a:bodyPr wrap="square">
            <a:spAutoFit/>
          </a:bodyPr>
          <a:lstStyle/>
          <a:p>
            <a:r>
              <a:rPr lang="fr-FR" sz="1200" dirty="0">
                <a:latin typeface="Amasis MT Pro Medium" panose="020F0502020204030204" pitchFamily="18" charset="0"/>
              </a:rPr>
              <a:t>BNP </a:t>
            </a:r>
            <a:endParaRPr lang="fr-FR" sz="1200" dirty="0"/>
          </a:p>
        </p:txBody>
      </p:sp>
      <p:cxnSp>
        <p:nvCxnSpPr>
          <p:cNvPr id="52" name="Connecteur droit avec flèche 51">
            <a:extLst>
              <a:ext uri="{FF2B5EF4-FFF2-40B4-BE49-F238E27FC236}">
                <a16:creationId xmlns:a16="http://schemas.microsoft.com/office/drawing/2014/main" id="{97ACE929-70F5-34A4-A1B1-B26AE6F81BB6}"/>
              </a:ext>
            </a:extLst>
          </p:cNvPr>
          <p:cNvCxnSpPr>
            <a:cxnSpLocks/>
          </p:cNvCxnSpPr>
          <p:nvPr/>
        </p:nvCxnSpPr>
        <p:spPr>
          <a:xfrm>
            <a:off x="6146499" y="5391784"/>
            <a:ext cx="1690677"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BB02A43A-1785-6CC6-EBD5-28FE35DAF2DE}"/>
              </a:ext>
            </a:extLst>
          </p:cNvPr>
          <p:cNvSpPr txBox="1"/>
          <p:nvPr/>
        </p:nvSpPr>
        <p:spPr>
          <a:xfrm>
            <a:off x="7163505" y="3725325"/>
            <a:ext cx="5576844" cy="369332"/>
          </a:xfrm>
          <a:prstGeom prst="rect">
            <a:avLst/>
          </a:prstGeom>
          <a:noFill/>
        </p:spPr>
        <p:txBody>
          <a:bodyPr wrap="square">
            <a:spAutoFit/>
          </a:bodyPr>
          <a:lstStyle/>
          <a:p>
            <a:pPr algn="ctr"/>
            <a:r>
              <a:rPr lang="fr-FR" dirty="0">
                <a:solidFill>
                  <a:srgbClr val="9999FF"/>
                </a:solidFill>
                <a:latin typeface="Amasis MT Pro Medium" panose="020F0502020204030204" pitchFamily="18" charset="0"/>
              </a:rPr>
              <a:t>Répartition des sentiments par appli</a:t>
            </a:r>
            <a:endParaRPr lang="fr-FR" sz="1800" dirty="0">
              <a:solidFill>
                <a:srgbClr val="9999FF"/>
              </a:solidFill>
              <a:latin typeface="Amasis MT Pro Medium" panose="020F0502020204030204" pitchFamily="18" charset="0"/>
            </a:endParaRPr>
          </a:p>
        </p:txBody>
      </p:sp>
      <p:sp>
        <p:nvSpPr>
          <p:cNvPr id="54" name="ZoneTexte 53">
            <a:extLst>
              <a:ext uri="{FF2B5EF4-FFF2-40B4-BE49-F238E27FC236}">
                <a16:creationId xmlns:a16="http://schemas.microsoft.com/office/drawing/2014/main" id="{5CE46A48-81E3-025A-FFBB-79FC4280E478}"/>
              </a:ext>
            </a:extLst>
          </p:cNvPr>
          <p:cNvSpPr txBox="1"/>
          <p:nvPr/>
        </p:nvSpPr>
        <p:spPr>
          <a:xfrm>
            <a:off x="217247" y="1989911"/>
            <a:ext cx="1528653" cy="646331"/>
          </a:xfrm>
          <a:prstGeom prst="rect">
            <a:avLst/>
          </a:prstGeom>
          <a:noFill/>
        </p:spPr>
        <p:txBody>
          <a:bodyPr wrap="square">
            <a:spAutoFit/>
          </a:bodyPr>
          <a:lstStyle/>
          <a:p>
            <a:pPr algn="ctr"/>
            <a:r>
              <a:rPr lang="fr-FR" dirty="0">
                <a:solidFill>
                  <a:schemeClr val="accent1">
                    <a:lumMod val="50000"/>
                  </a:schemeClr>
                </a:solidFill>
                <a:latin typeface="Amasis MT Pro Medium" panose="02040604050005020304" pitchFamily="18" charset="0"/>
              </a:rPr>
              <a:t>Moyenne des notes :</a:t>
            </a:r>
          </a:p>
        </p:txBody>
      </p:sp>
      <p:pic>
        <p:nvPicPr>
          <p:cNvPr id="55" name="Picture 4" descr="BNP Paribas logo : histoire, signification et évolution, symbole">
            <a:extLst>
              <a:ext uri="{FF2B5EF4-FFF2-40B4-BE49-F238E27FC236}">
                <a16:creationId xmlns:a16="http://schemas.microsoft.com/office/drawing/2014/main" id="{E2146681-C709-5DF5-37A5-03A530F806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520" t="4214" r="23913" b="3591"/>
          <a:stretch/>
        </p:blipFill>
        <p:spPr bwMode="auto">
          <a:xfrm flipH="1">
            <a:off x="1715816" y="2357412"/>
            <a:ext cx="232222" cy="239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rédit Agricole">
            <a:extLst>
              <a:ext uri="{FF2B5EF4-FFF2-40B4-BE49-F238E27FC236}">
                <a16:creationId xmlns:a16="http://schemas.microsoft.com/office/drawing/2014/main" id="{4BF35793-2A1A-A3BA-0246-311B842A2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6865" y="2076033"/>
            <a:ext cx="239657" cy="239657"/>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Connecteur droit avec flèche 56">
            <a:extLst>
              <a:ext uri="{FF2B5EF4-FFF2-40B4-BE49-F238E27FC236}">
                <a16:creationId xmlns:a16="http://schemas.microsoft.com/office/drawing/2014/main" id="{86E02313-6120-A76C-EDBE-8DC6A2044CA3}"/>
              </a:ext>
            </a:extLst>
          </p:cNvPr>
          <p:cNvCxnSpPr>
            <a:cxnSpLocks/>
          </p:cNvCxnSpPr>
          <p:nvPr/>
        </p:nvCxnSpPr>
        <p:spPr>
          <a:xfrm>
            <a:off x="2523481" y="2846594"/>
            <a:ext cx="2421" cy="441752"/>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2BFEB790-CE8E-078C-8A64-441252431FCD}"/>
              </a:ext>
            </a:extLst>
          </p:cNvPr>
          <p:cNvCxnSpPr>
            <a:cxnSpLocks/>
          </p:cNvCxnSpPr>
          <p:nvPr/>
        </p:nvCxnSpPr>
        <p:spPr>
          <a:xfrm>
            <a:off x="2523481" y="1524229"/>
            <a:ext cx="2421" cy="441752"/>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95B6637D-F863-E982-77F5-660FC6487B72}"/>
              </a:ext>
            </a:extLst>
          </p:cNvPr>
          <p:cNvCxnSpPr>
            <a:cxnSpLocks/>
          </p:cNvCxnSpPr>
          <p:nvPr/>
        </p:nvCxnSpPr>
        <p:spPr>
          <a:xfrm>
            <a:off x="4969565" y="1241157"/>
            <a:ext cx="2124413"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25" name="ZoneTexte 1024">
            <a:extLst>
              <a:ext uri="{FF2B5EF4-FFF2-40B4-BE49-F238E27FC236}">
                <a16:creationId xmlns:a16="http://schemas.microsoft.com/office/drawing/2014/main" id="{74B402EB-0C53-D1C4-89CE-2A4A0005C52F}"/>
              </a:ext>
            </a:extLst>
          </p:cNvPr>
          <p:cNvSpPr txBox="1"/>
          <p:nvPr/>
        </p:nvSpPr>
        <p:spPr>
          <a:xfrm>
            <a:off x="-279729" y="163461"/>
            <a:ext cx="5825519" cy="584775"/>
          </a:xfrm>
          <a:prstGeom prst="rect">
            <a:avLst/>
          </a:prstGeom>
          <a:noFill/>
        </p:spPr>
        <p:txBody>
          <a:bodyPr wrap="square" rtlCol="0">
            <a:spAutoFit/>
          </a:bodyPr>
          <a:lstStyle/>
          <a:p>
            <a:pPr algn="ctr"/>
            <a:r>
              <a:rPr lang="fr-FR" sz="3200" dirty="0">
                <a:solidFill>
                  <a:srgbClr val="FF0066"/>
                </a:solidFill>
                <a:latin typeface="Bernard MT Condensed" panose="02050806060905020404" pitchFamily="18" charset="0"/>
              </a:rPr>
              <a:t>Visualisations</a:t>
            </a:r>
          </a:p>
        </p:txBody>
      </p:sp>
    </p:spTree>
    <p:extLst>
      <p:ext uri="{BB962C8B-B14F-4D97-AF65-F5344CB8AC3E}">
        <p14:creationId xmlns:p14="http://schemas.microsoft.com/office/powerpoint/2010/main" val="36074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54CF4E8-B237-7334-C32D-5D833B173324}"/>
              </a:ext>
            </a:extLst>
          </p:cNvPr>
          <p:cNvSpPr txBox="1"/>
          <p:nvPr/>
        </p:nvSpPr>
        <p:spPr>
          <a:xfrm>
            <a:off x="7623432" y="1571822"/>
            <a:ext cx="2906831"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de données</a:t>
            </a:r>
          </a:p>
        </p:txBody>
      </p:sp>
      <p:sp>
        <p:nvSpPr>
          <p:cNvPr id="5" name="ZoneTexte 4">
            <a:extLst>
              <a:ext uri="{FF2B5EF4-FFF2-40B4-BE49-F238E27FC236}">
                <a16:creationId xmlns:a16="http://schemas.microsoft.com/office/drawing/2014/main" id="{AA0FB0F7-959C-0F8A-19C3-D1EB8EF026B4}"/>
              </a:ext>
            </a:extLst>
          </p:cNvPr>
          <p:cNvSpPr txBox="1"/>
          <p:nvPr/>
        </p:nvSpPr>
        <p:spPr>
          <a:xfrm>
            <a:off x="7918775" y="2544491"/>
            <a:ext cx="2906831" cy="461665"/>
          </a:xfrm>
          <a:prstGeom prst="rect">
            <a:avLst/>
          </a:prstGeom>
          <a:noFill/>
        </p:spPr>
        <p:txBody>
          <a:bodyPr wrap="square" rtlCol="0">
            <a:spAutoFit/>
          </a:bodyPr>
          <a:lstStyle/>
          <a:p>
            <a:r>
              <a:rPr lang="fr-FR" sz="2400" dirty="0">
                <a:solidFill>
                  <a:srgbClr val="FF0066"/>
                </a:solidFill>
                <a:latin typeface="Bernard MT Condensed" panose="02050806060905020404" pitchFamily="18" charset="0"/>
              </a:rPr>
              <a:t>Analyse de texte</a:t>
            </a:r>
          </a:p>
        </p:txBody>
      </p:sp>
      <p:sp>
        <p:nvSpPr>
          <p:cNvPr id="8" name="ZoneTexte 7">
            <a:extLst>
              <a:ext uri="{FF2B5EF4-FFF2-40B4-BE49-F238E27FC236}">
                <a16:creationId xmlns:a16="http://schemas.microsoft.com/office/drawing/2014/main" id="{46F74C5F-5D82-E72B-89CE-1575A0AAB6E3}"/>
              </a:ext>
            </a:extLst>
          </p:cNvPr>
          <p:cNvSpPr txBox="1"/>
          <p:nvPr/>
        </p:nvSpPr>
        <p:spPr>
          <a:xfrm>
            <a:off x="7989282" y="3566499"/>
            <a:ext cx="2906831"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de sentiments</a:t>
            </a:r>
          </a:p>
        </p:txBody>
      </p:sp>
      <p:sp>
        <p:nvSpPr>
          <p:cNvPr id="9" name="ZoneTexte 8">
            <a:extLst>
              <a:ext uri="{FF2B5EF4-FFF2-40B4-BE49-F238E27FC236}">
                <a16:creationId xmlns:a16="http://schemas.microsoft.com/office/drawing/2014/main" id="{E767B1BF-72C2-2D8F-B80F-E65A768D7C38}"/>
              </a:ext>
            </a:extLst>
          </p:cNvPr>
          <p:cNvSpPr txBox="1"/>
          <p:nvPr/>
        </p:nvSpPr>
        <p:spPr>
          <a:xfrm>
            <a:off x="7702207" y="4660768"/>
            <a:ext cx="2583588"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marketing </a:t>
            </a:r>
          </a:p>
        </p:txBody>
      </p:sp>
      <p:sp>
        <p:nvSpPr>
          <p:cNvPr id="2" name="Rectangle 5">
            <a:extLst>
              <a:ext uri="{FF2B5EF4-FFF2-40B4-BE49-F238E27FC236}">
                <a16:creationId xmlns:a16="http://schemas.microsoft.com/office/drawing/2014/main" id="{2E3B99B7-13BF-BB96-E663-DCC84A1E97F4}"/>
              </a:ext>
            </a:extLst>
          </p:cNvPr>
          <p:cNvSpPr/>
          <p:nvPr/>
        </p:nvSpPr>
        <p:spPr>
          <a:xfrm>
            <a:off x="-1479747" y="0"/>
            <a:ext cx="8831542" cy="6890825"/>
          </a:xfrm>
          <a:custGeom>
            <a:avLst/>
            <a:gdLst>
              <a:gd name="connsiteX0" fmla="*/ 0 w 7163269"/>
              <a:gd name="connsiteY0" fmla="*/ 0 h 6890825"/>
              <a:gd name="connsiteX1" fmla="*/ 7163269 w 7163269"/>
              <a:gd name="connsiteY1" fmla="*/ 0 h 6890825"/>
              <a:gd name="connsiteX2" fmla="*/ 7163269 w 7163269"/>
              <a:gd name="connsiteY2" fmla="*/ 6890825 h 6890825"/>
              <a:gd name="connsiteX3" fmla="*/ 0 w 7163269"/>
              <a:gd name="connsiteY3" fmla="*/ 6890825 h 6890825"/>
              <a:gd name="connsiteX4" fmla="*/ 0 w 7163269"/>
              <a:gd name="connsiteY4" fmla="*/ 0 h 6890825"/>
              <a:gd name="connsiteX0" fmla="*/ 0 w 7778881"/>
              <a:gd name="connsiteY0" fmla="*/ 0 h 6890825"/>
              <a:gd name="connsiteX1" fmla="*/ 7163269 w 7778881"/>
              <a:gd name="connsiteY1" fmla="*/ 0 h 6890825"/>
              <a:gd name="connsiteX2" fmla="*/ 7163269 w 7778881"/>
              <a:gd name="connsiteY2" fmla="*/ 6890825 h 6890825"/>
              <a:gd name="connsiteX3" fmla="*/ 0 w 7778881"/>
              <a:gd name="connsiteY3" fmla="*/ 6890825 h 6890825"/>
              <a:gd name="connsiteX4" fmla="*/ 0 w 7778881"/>
              <a:gd name="connsiteY4" fmla="*/ 0 h 6890825"/>
              <a:gd name="connsiteX0" fmla="*/ 0 w 7892806"/>
              <a:gd name="connsiteY0" fmla="*/ 0 h 6890825"/>
              <a:gd name="connsiteX1" fmla="*/ 7163269 w 7892806"/>
              <a:gd name="connsiteY1" fmla="*/ 0 h 6890825"/>
              <a:gd name="connsiteX2" fmla="*/ 7163269 w 7892806"/>
              <a:gd name="connsiteY2" fmla="*/ 6890825 h 6890825"/>
              <a:gd name="connsiteX3" fmla="*/ 0 w 7892806"/>
              <a:gd name="connsiteY3" fmla="*/ 6890825 h 6890825"/>
              <a:gd name="connsiteX4" fmla="*/ 0 w 7892806"/>
              <a:gd name="connsiteY4" fmla="*/ 0 h 6890825"/>
              <a:gd name="connsiteX0" fmla="*/ 0 w 7920653"/>
              <a:gd name="connsiteY0" fmla="*/ 0 h 6890825"/>
              <a:gd name="connsiteX1" fmla="*/ 7163269 w 7920653"/>
              <a:gd name="connsiteY1" fmla="*/ 0 h 6890825"/>
              <a:gd name="connsiteX2" fmla="*/ 7163269 w 7920653"/>
              <a:gd name="connsiteY2" fmla="*/ 6890825 h 6890825"/>
              <a:gd name="connsiteX3" fmla="*/ 0 w 7920653"/>
              <a:gd name="connsiteY3" fmla="*/ 6890825 h 6890825"/>
              <a:gd name="connsiteX4" fmla="*/ 0 w 7920653"/>
              <a:gd name="connsiteY4" fmla="*/ 0 h 68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653" h="6890825">
                <a:moveTo>
                  <a:pt x="0" y="0"/>
                </a:moveTo>
                <a:lnTo>
                  <a:pt x="7163269" y="0"/>
                </a:lnTo>
                <a:cubicBezTo>
                  <a:pt x="8548396" y="2459261"/>
                  <a:pt x="7715156" y="5616496"/>
                  <a:pt x="7163269" y="6890825"/>
                </a:cubicBezTo>
                <a:lnTo>
                  <a:pt x="0" y="6890825"/>
                </a:lnTo>
                <a:lnTo>
                  <a:pt x="0" y="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3E0B36BB-85CD-C3C4-BEEF-D868A3477F76}"/>
              </a:ext>
            </a:extLst>
          </p:cNvPr>
          <p:cNvSpPr/>
          <p:nvPr/>
        </p:nvSpPr>
        <p:spPr>
          <a:xfrm>
            <a:off x="-1830159" y="-16413"/>
            <a:ext cx="8831542" cy="6890825"/>
          </a:xfrm>
          <a:custGeom>
            <a:avLst/>
            <a:gdLst>
              <a:gd name="connsiteX0" fmla="*/ 0 w 7163269"/>
              <a:gd name="connsiteY0" fmla="*/ 0 h 6890825"/>
              <a:gd name="connsiteX1" fmla="*/ 7163269 w 7163269"/>
              <a:gd name="connsiteY1" fmla="*/ 0 h 6890825"/>
              <a:gd name="connsiteX2" fmla="*/ 7163269 w 7163269"/>
              <a:gd name="connsiteY2" fmla="*/ 6890825 h 6890825"/>
              <a:gd name="connsiteX3" fmla="*/ 0 w 7163269"/>
              <a:gd name="connsiteY3" fmla="*/ 6890825 h 6890825"/>
              <a:gd name="connsiteX4" fmla="*/ 0 w 7163269"/>
              <a:gd name="connsiteY4" fmla="*/ 0 h 6890825"/>
              <a:gd name="connsiteX0" fmla="*/ 0 w 7778881"/>
              <a:gd name="connsiteY0" fmla="*/ 0 h 6890825"/>
              <a:gd name="connsiteX1" fmla="*/ 7163269 w 7778881"/>
              <a:gd name="connsiteY1" fmla="*/ 0 h 6890825"/>
              <a:gd name="connsiteX2" fmla="*/ 7163269 w 7778881"/>
              <a:gd name="connsiteY2" fmla="*/ 6890825 h 6890825"/>
              <a:gd name="connsiteX3" fmla="*/ 0 w 7778881"/>
              <a:gd name="connsiteY3" fmla="*/ 6890825 h 6890825"/>
              <a:gd name="connsiteX4" fmla="*/ 0 w 7778881"/>
              <a:gd name="connsiteY4" fmla="*/ 0 h 6890825"/>
              <a:gd name="connsiteX0" fmla="*/ 0 w 7892806"/>
              <a:gd name="connsiteY0" fmla="*/ 0 h 6890825"/>
              <a:gd name="connsiteX1" fmla="*/ 7163269 w 7892806"/>
              <a:gd name="connsiteY1" fmla="*/ 0 h 6890825"/>
              <a:gd name="connsiteX2" fmla="*/ 7163269 w 7892806"/>
              <a:gd name="connsiteY2" fmla="*/ 6890825 h 6890825"/>
              <a:gd name="connsiteX3" fmla="*/ 0 w 7892806"/>
              <a:gd name="connsiteY3" fmla="*/ 6890825 h 6890825"/>
              <a:gd name="connsiteX4" fmla="*/ 0 w 7892806"/>
              <a:gd name="connsiteY4" fmla="*/ 0 h 6890825"/>
              <a:gd name="connsiteX0" fmla="*/ 0 w 7920653"/>
              <a:gd name="connsiteY0" fmla="*/ 0 h 6890825"/>
              <a:gd name="connsiteX1" fmla="*/ 7163269 w 7920653"/>
              <a:gd name="connsiteY1" fmla="*/ 0 h 6890825"/>
              <a:gd name="connsiteX2" fmla="*/ 7163269 w 7920653"/>
              <a:gd name="connsiteY2" fmla="*/ 6890825 h 6890825"/>
              <a:gd name="connsiteX3" fmla="*/ 0 w 7920653"/>
              <a:gd name="connsiteY3" fmla="*/ 6890825 h 6890825"/>
              <a:gd name="connsiteX4" fmla="*/ 0 w 7920653"/>
              <a:gd name="connsiteY4" fmla="*/ 0 h 68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653" h="6890825">
                <a:moveTo>
                  <a:pt x="0" y="0"/>
                </a:moveTo>
                <a:lnTo>
                  <a:pt x="7163269" y="0"/>
                </a:lnTo>
                <a:cubicBezTo>
                  <a:pt x="8548396" y="2459261"/>
                  <a:pt x="7715156" y="5616496"/>
                  <a:pt x="7163269" y="6890825"/>
                </a:cubicBezTo>
                <a:lnTo>
                  <a:pt x="0" y="6890825"/>
                </a:lnTo>
                <a:lnTo>
                  <a:pt x="0" y="0"/>
                </a:lnTo>
                <a:close/>
              </a:path>
            </a:pathLst>
          </a:cu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00245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2BE567A-E4F1-8606-66B9-1700F0399A0F}"/>
              </a:ext>
            </a:extLst>
          </p:cNvPr>
          <p:cNvSpPr/>
          <p:nvPr/>
        </p:nvSpPr>
        <p:spPr>
          <a:xfrm>
            <a:off x="0" y="1714793"/>
            <a:ext cx="12192000" cy="514320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Nuage 1">
            <a:extLst>
              <a:ext uri="{FF2B5EF4-FFF2-40B4-BE49-F238E27FC236}">
                <a16:creationId xmlns:a16="http://schemas.microsoft.com/office/drawing/2014/main" id="{47E43368-5076-625F-5FC0-F123E54A8C16}"/>
              </a:ext>
            </a:extLst>
          </p:cNvPr>
          <p:cNvSpPr/>
          <p:nvPr/>
        </p:nvSpPr>
        <p:spPr>
          <a:xfrm>
            <a:off x="601982" y="206937"/>
            <a:ext cx="2263266" cy="1889423"/>
          </a:xfrm>
          <a:prstGeom prst="cloud">
            <a:avLst/>
          </a:prstGeom>
          <a:solidFill>
            <a:srgbClr val="B3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7A5C5A79-37AC-0505-8F3F-472BABCAB2C9}"/>
              </a:ext>
            </a:extLst>
          </p:cNvPr>
          <p:cNvSpPr txBox="1"/>
          <p:nvPr/>
        </p:nvSpPr>
        <p:spPr>
          <a:xfrm>
            <a:off x="1523948" y="191816"/>
            <a:ext cx="9144104" cy="584775"/>
          </a:xfrm>
          <a:prstGeom prst="rect">
            <a:avLst/>
          </a:prstGeom>
          <a:noFill/>
        </p:spPr>
        <p:txBody>
          <a:bodyPr wrap="square" rtlCol="0">
            <a:spAutoFit/>
          </a:bodyPr>
          <a:lstStyle/>
          <a:p>
            <a:pPr algn="ctr"/>
            <a:r>
              <a:rPr lang="fr-FR" sz="3200" dirty="0">
                <a:solidFill>
                  <a:srgbClr val="FF0066"/>
                </a:solidFill>
                <a:latin typeface="Bernard MT Condensed" panose="02050806060905020404" pitchFamily="18" charset="0"/>
              </a:rPr>
              <a:t>Nuages de 200 mots depuis 2010</a:t>
            </a:r>
          </a:p>
        </p:txBody>
      </p:sp>
      <p:pic>
        <p:nvPicPr>
          <p:cNvPr id="31" name="Graphique 30" descr="Contour de visage en colère contour">
            <a:extLst>
              <a:ext uri="{FF2B5EF4-FFF2-40B4-BE49-F238E27FC236}">
                <a16:creationId xmlns:a16="http://schemas.microsoft.com/office/drawing/2014/main" id="{E2B0A1B0-67F6-602A-060C-1CF73B297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2130" y="562912"/>
            <a:ext cx="914400" cy="914400"/>
          </a:xfrm>
          <a:prstGeom prst="rect">
            <a:avLst/>
          </a:prstGeom>
        </p:spPr>
      </p:pic>
      <p:pic>
        <p:nvPicPr>
          <p:cNvPr id="9" name="Image 8">
            <a:extLst>
              <a:ext uri="{FF2B5EF4-FFF2-40B4-BE49-F238E27FC236}">
                <a16:creationId xmlns:a16="http://schemas.microsoft.com/office/drawing/2014/main" id="{2D230252-D32C-1656-9239-14413DDB4B41}"/>
              </a:ext>
            </a:extLst>
          </p:cNvPr>
          <p:cNvPicPr>
            <a:picLocks noChangeAspect="1"/>
          </p:cNvPicPr>
          <p:nvPr/>
        </p:nvPicPr>
        <p:blipFill>
          <a:blip r:embed="rId5"/>
          <a:stretch>
            <a:fillRect/>
          </a:stretch>
        </p:blipFill>
        <p:spPr>
          <a:xfrm>
            <a:off x="6868859" y="1455448"/>
            <a:ext cx="4434049" cy="4390426"/>
          </a:xfrm>
          <a:prstGeom prst="rect">
            <a:avLst/>
          </a:prstGeom>
        </p:spPr>
      </p:pic>
      <p:sp>
        <p:nvSpPr>
          <p:cNvPr id="3" name="Nuage 2">
            <a:extLst>
              <a:ext uri="{FF2B5EF4-FFF2-40B4-BE49-F238E27FC236}">
                <a16:creationId xmlns:a16="http://schemas.microsoft.com/office/drawing/2014/main" id="{2735BE8E-A151-829C-C141-849EB45E017C}"/>
              </a:ext>
            </a:extLst>
          </p:cNvPr>
          <p:cNvSpPr/>
          <p:nvPr/>
        </p:nvSpPr>
        <p:spPr>
          <a:xfrm rot="2975711">
            <a:off x="4765850" y="952166"/>
            <a:ext cx="2263266" cy="1889423"/>
          </a:xfrm>
          <a:prstGeom prst="cloud">
            <a:avLst/>
          </a:prstGeom>
          <a:solidFill>
            <a:srgbClr val="F3C1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7" name="Graphique 36" descr="Contour de visage nerveux contour">
            <a:extLst>
              <a:ext uri="{FF2B5EF4-FFF2-40B4-BE49-F238E27FC236}">
                <a16:creationId xmlns:a16="http://schemas.microsoft.com/office/drawing/2014/main" id="{E6AFC188-C697-5F26-C6E0-A92B87473E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67912" y="1455448"/>
            <a:ext cx="914400" cy="914400"/>
          </a:xfrm>
          <a:prstGeom prst="rect">
            <a:avLst/>
          </a:prstGeom>
        </p:spPr>
      </p:pic>
      <p:pic>
        <p:nvPicPr>
          <p:cNvPr id="4" name="Picture 14">
            <a:extLst>
              <a:ext uri="{FF2B5EF4-FFF2-40B4-BE49-F238E27FC236}">
                <a16:creationId xmlns:a16="http://schemas.microsoft.com/office/drawing/2014/main" id="{43663107-F234-A694-300A-970DDD1E68E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9086"/>
          <a:stretch/>
        </p:blipFill>
        <p:spPr bwMode="auto">
          <a:xfrm>
            <a:off x="596463" y="1509297"/>
            <a:ext cx="4914522" cy="4373884"/>
          </a:xfrm>
          <a:prstGeom prst="rect">
            <a:avLst/>
          </a:prstGeom>
          <a:noFill/>
          <a:extLst>
            <a:ext uri="{909E8E84-426E-40DD-AFC4-6F175D3DCCD1}">
              <a14:hiddenFill xmlns:a14="http://schemas.microsoft.com/office/drawing/2010/main">
                <a:solidFill>
                  <a:srgbClr val="FFFFFF"/>
                </a:solidFill>
              </a14:hiddenFill>
            </a:ext>
          </a:extLst>
        </p:spPr>
      </p:pic>
      <p:sp>
        <p:nvSpPr>
          <p:cNvPr id="5" name="Nuage 4">
            <a:extLst>
              <a:ext uri="{FF2B5EF4-FFF2-40B4-BE49-F238E27FC236}">
                <a16:creationId xmlns:a16="http://schemas.microsoft.com/office/drawing/2014/main" id="{2A149681-9A96-B321-F17A-862BCC307A60}"/>
              </a:ext>
            </a:extLst>
          </p:cNvPr>
          <p:cNvSpPr/>
          <p:nvPr/>
        </p:nvSpPr>
        <p:spPr>
          <a:xfrm rot="20185785">
            <a:off x="9645382" y="-166756"/>
            <a:ext cx="2263266" cy="1889423"/>
          </a:xfrm>
          <a:prstGeom prst="cloud">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Graphique 34" descr="Contour de visage souriant contour">
            <a:extLst>
              <a:ext uri="{FF2B5EF4-FFF2-40B4-BE49-F238E27FC236}">
                <a16:creationId xmlns:a16="http://schemas.microsoft.com/office/drawing/2014/main" id="{81A79D15-0993-1928-2C33-999E605EEF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70271" y="357416"/>
            <a:ext cx="914400" cy="914400"/>
          </a:xfrm>
          <a:prstGeom prst="rect">
            <a:avLst/>
          </a:prstGeom>
        </p:spPr>
      </p:pic>
      <p:sp>
        <p:nvSpPr>
          <p:cNvPr id="10" name="Éclair 9">
            <a:extLst>
              <a:ext uri="{FF2B5EF4-FFF2-40B4-BE49-F238E27FC236}">
                <a16:creationId xmlns:a16="http://schemas.microsoft.com/office/drawing/2014/main" id="{C3C3822B-D905-057C-92FE-33717945B4BC}"/>
              </a:ext>
            </a:extLst>
          </p:cNvPr>
          <p:cNvSpPr/>
          <p:nvPr/>
        </p:nvSpPr>
        <p:spPr>
          <a:xfrm>
            <a:off x="2957020" y="796328"/>
            <a:ext cx="267753" cy="596128"/>
          </a:xfrm>
          <a:prstGeom prst="lightningBolt">
            <a:avLst/>
          </a:prstGeom>
          <a:solidFill>
            <a:srgbClr val="B3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Éclair 10">
            <a:extLst>
              <a:ext uri="{FF2B5EF4-FFF2-40B4-BE49-F238E27FC236}">
                <a16:creationId xmlns:a16="http://schemas.microsoft.com/office/drawing/2014/main" id="{F290A5C6-02E6-DD9F-2F2E-72CEED010015}"/>
              </a:ext>
            </a:extLst>
          </p:cNvPr>
          <p:cNvSpPr/>
          <p:nvPr/>
        </p:nvSpPr>
        <p:spPr>
          <a:xfrm>
            <a:off x="2834234" y="1271816"/>
            <a:ext cx="267754" cy="584775"/>
          </a:xfrm>
          <a:prstGeom prst="lightningBolt">
            <a:avLst/>
          </a:prstGeom>
          <a:solidFill>
            <a:srgbClr val="B3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Cœur 11">
            <a:extLst>
              <a:ext uri="{FF2B5EF4-FFF2-40B4-BE49-F238E27FC236}">
                <a16:creationId xmlns:a16="http://schemas.microsoft.com/office/drawing/2014/main" id="{DC34089F-19C3-7F81-85E7-ADC196579D28}"/>
              </a:ext>
            </a:extLst>
          </p:cNvPr>
          <p:cNvSpPr/>
          <p:nvPr/>
        </p:nvSpPr>
        <p:spPr>
          <a:xfrm>
            <a:off x="10932384" y="1896877"/>
            <a:ext cx="308168" cy="272804"/>
          </a:xfrm>
          <a:prstGeom prst="hear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Cœur 12">
            <a:extLst>
              <a:ext uri="{FF2B5EF4-FFF2-40B4-BE49-F238E27FC236}">
                <a16:creationId xmlns:a16="http://schemas.microsoft.com/office/drawing/2014/main" id="{C6DEBFE6-2141-B86E-CC02-B89D7535C4AB}"/>
              </a:ext>
            </a:extLst>
          </p:cNvPr>
          <p:cNvSpPr/>
          <p:nvPr/>
        </p:nvSpPr>
        <p:spPr>
          <a:xfrm>
            <a:off x="11435934" y="1564203"/>
            <a:ext cx="308168" cy="272804"/>
          </a:xfrm>
          <a:prstGeom prst="hear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Cœur 13">
            <a:extLst>
              <a:ext uri="{FF2B5EF4-FFF2-40B4-BE49-F238E27FC236}">
                <a16:creationId xmlns:a16="http://schemas.microsoft.com/office/drawing/2014/main" id="{E7FF18F5-9C29-1E2C-B279-5870CD30795B}"/>
              </a:ext>
            </a:extLst>
          </p:cNvPr>
          <p:cNvSpPr/>
          <p:nvPr/>
        </p:nvSpPr>
        <p:spPr>
          <a:xfrm>
            <a:off x="5743399" y="3156196"/>
            <a:ext cx="308168" cy="272804"/>
          </a:xfrm>
          <a:prstGeom prst="heart">
            <a:avLst/>
          </a:prstGeom>
          <a:solidFill>
            <a:srgbClr val="F3C1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Éclair 14">
            <a:extLst>
              <a:ext uri="{FF2B5EF4-FFF2-40B4-BE49-F238E27FC236}">
                <a16:creationId xmlns:a16="http://schemas.microsoft.com/office/drawing/2014/main" id="{00FD9238-91BB-E6C3-BB5C-F5DAC3EE6CE9}"/>
              </a:ext>
            </a:extLst>
          </p:cNvPr>
          <p:cNvSpPr/>
          <p:nvPr/>
        </p:nvSpPr>
        <p:spPr>
          <a:xfrm rot="2326383">
            <a:off x="6151134" y="2948133"/>
            <a:ext cx="267754" cy="584775"/>
          </a:xfrm>
          <a:prstGeom prst="lightningBolt">
            <a:avLst/>
          </a:prstGeom>
          <a:solidFill>
            <a:srgbClr val="F3C1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B4ECC5AF-1C96-69E3-F702-BB34A6FF69FB}"/>
              </a:ext>
            </a:extLst>
          </p:cNvPr>
          <p:cNvSpPr txBox="1"/>
          <p:nvPr/>
        </p:nvSpPr>
        <p:spPr>
          <a:xfrm>
            <a:off x="2005243" y="6058481"/>
            <a:ext cx="1657981" cy="369332"/>
          </a:xfrm>
          <a:prstGeom prst="rect">
            <a:avLst/>
          </a:prstGeom>
          <a:noFill/>
        </p:spPr>
        <p:txBody>
          <a:bodyPr wrap="square" rtlCol="0">
            <a:spAutoFit/>
          </a:bodyPr>
          <a:lstStyle/>
          <a:p>
            <a:r>
              <a:rPr lang="fr-FR" dirty="0">
                <a:solidFill>
                  <a:schemeClr val="bg1"/>
                </a:solidFill>
              </a:rPr>
              <a:t>Crédit Agricole</a:t>
            </a:r>
          </a:p>
        </p:txBody>
      </p:sp>
      <p:sp>
        <p:nvSpPr>
          <p:cNvPr id="20" name="ZoneTexte 19">
            <a:extLst>
              <a:ext uri="{FF2B5EF4-FFF2-40B4-BE49-F238E27FC236}">
                <a16:creationId xmlns:a16="http://schemas.microsoft.com/office/drawing/2014/main" id="{AAAB0E6F-85DD-7D73-8120-4D8C604364E2}"/>
              </a:ext>
            </a:extLst>
          </p:cNvPr>
          <p:cNvSpPr txBox="1"/>
          <p:nvPr/>
        </p:nvSpPr>
        <p:spPr>
          <a:xfrm>
            <a:off x="8677888" y="6055649"/>
            <a:ext cx="1368280" cy="369332"/>
          </a:xfrm>
          <a:prstGeom prst="rect">
            <a:avLst/>
          </a:prstGeom>
          <a:noFill/>
        </p:spPr>
        <p:txBody>
          <a:bodyPr wrap="square" rtlCol="0">
            <a:spAutoFit/>
          </a:bodyPr>
          <a:lstStyle/>
          <a:p>
            <a:r>
              <a:rPr lang="fr-FR" dirty="0">
                <a:solidFill>
                  <a:schemeClr val="bg1"/>
                </a:solidFill>
              </a:rPr>
              <a:t>BNP Paribas</a:t>
            </a:r>
          </a:p>
        </p:txBody>
      </p:sp>
    </p:spTree>
    <p:extLst>
      <p:ext uri="{BB962C8B-B14F-4D97-AF65-F5344CB8AC3E}">
        <p14:creationId xmlns:p14="http://schemas.microsoft.com/office/powerpoint/2010/main" val="1534463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2" name="Image 2081" descr="Data Science ‒ Master ‐ EPFL">
            <a:extLst>
              <a:ext uri="{FF2B5EF4-FFF2-40B4-BE49-F238E27FC236}">
                <a16:creationId xmlns:a16="http://schemas.microsoft.com/office/drawing/2014/main" id="{EE8EB102-5941-EC95-8D82-11F5A2671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729" t="8293" r="61936" b="67764"/>
          <a:stretch>
            <a:fillRect/>
          </a:stretch>
        </p:blipFill>
        <p:spPr bwMode="auto">
          <a:xfrm>
            <a:off x="2771072" y="88094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81" name="Image 2080" descr="Data Science ‒ Master ‐ EPFL">
            <a:extLst>
              <a:ext uri="{FF2B5EF4-FFF2-40B4-BE49-F238E27FC236}">
                <a16:creationId xmlns:a16="http://schemas.microsoft.com/office/drawing/2014/main" id="{4F7CA331-C582-F21A-6B8D-070A64EDE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393" t="8293" r="42271" b="67764"/>
          <a:stretch>
            <a:fillRect/>
          </a:stretch>
        </p:blipFill>
        <p:spPr bwMode="auto">
          <a:xfrm>
            <a:off x="5168593" y="880944"/>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80" name="Image 2079" descr="Data Science ‒ Master ‐ EPFL">
            <a:extLst>
              <a:ext uri="{FF2B5EF4-FFF2-40B4-BE49-F238E27FC236}">
                <a16:creationId xmlns:a16="http://schemas.microsoft.com/office/drawing/2014/main" id="{3116231C-24CE-2B6D-FFCC-8DE0DBB3F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335" t="8293" r="4329" b="67764"/>
          <a:stretch>
            <a:fillRect/>
          </a:stretch>
        </p:blipFill>
        <p:spPr bwMode="auto">
          <a:xfrm>
            <a:off x="9794491" y="88094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9" name="Image 2078" descr="Data Science ‒ Master ‐ EPFL">
            <a:extLst>
              <a:ext uri="{FF2B5EF4-FFF2-40B4-BE49-F238E27FC236}">
                <a16:creationId xmlns:a16="http://schemas.microsoft.com/office/drawing/2014/main" id="{583DE83D-246F-A090-3FC3-BB04A0B6A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067" t="8293" r="23597" b="67764"/>
          <a:stretch>
            <a:fillRect/>
          </a:stretch>
        </p:blipFill>
        <p:spPr bwMode="auto">
          <a:xfrm>
            <a:off x="7445301" y="880945"/>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8" name="Image 2077" descr="Data Science ‒ Master ‐ EPFL">
            <a:extLst>
              <a:ext uri="{FF2B5EF4-FFF2-40B4-BE49-F238E27FC236}">
                <a16:creationId xmlns:a16="http://schemas.microsoft.com/office/drawing/2014/main" id="{9400FA3F-EF87-C4B4-572B-6A16685FF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55" t="8943" r="80610" b="67114"/>
          <a:stretch>
            <a:fillRect/>
          </a:stretch>
        </p:blipFill>
        <p:spPr bwMode="auto">
          <a:xfrm>
            <a:off x="494364" y="925547"/>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7" name="Image 2076" descr="Data Science ‒ Master ‐ EPFL">
            <a:extLst>
              <a:ext uri="{FF2B5EF4-FFF2-40B4-BE49-F238E27FC236}">
                <a16:creationId xmlns:a16="http://schemas.microsoft.com/office/drawing/2014/main" id="{074ABFCF-FEC5-C013-7F67-06A5F2905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55" t="37588" r="80610" b="38469"/>
          <a:stretch>
            <a:fillRect/>
          </a:stretch>
        </p:blipFill>
        <p:spPr bwMode="auto">
          <a:xfrm>
            <a:off x="494364" y="3018256"/>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6" name="Image 2075" descr="Data Science ‒ Master ‐ EPFL">
            <a:extLst>
              <a:ext uri="{FF2B5EF4-FFF2-40B4-BE49-F238E27FC236}">
                <a16:creationId xmlns:a16="http://schemas.microsoft.com/office/drawing/2014/main" id="{4E2F2A1E-022F-C624-1600-8C22D24B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729" t="37588" r="61936" b="38469"/>
          <a:stretch>
            <a:fillRect/>
          </a:stretch>
        </p:blipFill>
        <p:spPr bwMode="auto">
          <a:xfrm>
            <a:off x="2771072" y="3018257"/>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5" name="Image 2074" descr="Data Science ‒ Master ‐ EPFL">
            <a:extLst>
              <a:ext uri="{FF2B5EF4-FFF2-40B4-BE49-F238E27FC236}">
                <a16:creationId xmlns:a16="http://schemas.microsoft.com/office/drawing/2014/main" id="{777D3D72-C7AD-7D84-FEE9-0896E4CE7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393" t="37588" r="42271" b="38469"/>
          <a:stretch>
            <a:fillRect/>
          </a:stretch>
        </p:blipFill>
        <p:spPr bwMode="auto">
          <a:xfrm>
            <a:off x="5168593" y="289002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4" name="Image 2073" descr="Data Science ‒ Master ‐ EPFL">
            <a:extLst>
              <a:ext uri="{FF2B5EF4-FFF2-40B4-BE49-F238E27FC236}">
                <a16:creationId xmlns:a16="http://schemas.microsoft.com/office/drawing/2014/main" id="{802157D6-4ADC-8029-F273-15CE82DB8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335" t="37588" r="4329" b="38469"/>
          <a:stretch>
            <a:fillRect/>
          </a:stretch>
        </p:blipFill>
        <p:spPr bwMode="auto">
          <a:xfrm>
            <a:off x="9794491" y="289002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3" name="Image 2072" descr="Data Science ‒ Master ‐ EPFL">
            <a:extLst>
              <a:ext uri="{FF2B5EF4-FFF2-40B4-BE49-F238E27FC236}">
                <a16:creationId xmlns:a16="http://schemas.microsoft.com/office/drawing/2014/main" id="{7442A1FE-ECB1-CE9B-7504-38C70CA82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067" t="37588" r="23597" b="38469"/>
          <a:stretch>
            <a:fillRect/>
          </a:stretch>
        </p:blipFill>
        <p:spPr bwMode="auto">
          <a:xfrm>
            <a:off x="7445301" y="2890023"/>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2" name="Image 2071" descr="Data Science ‒ Master ‐ EPFL">
            <a:extLst>
              <a:ext uri="{FF2B5EF4-FFF2-40B4-BE49-F238E27FC236}">
                <a16:creationId xmlns:a16="http://schemas.microsoft.com/office/drawing/2014/main" id="{3F87EA1F-48F9-EE16-9E3A-D61F4A7BC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55" t="67696" r="80610" b="8361"/>
          <a:stretch>
            <a:fillRect/>
          </a:stretch>
        </p:blipFill>
        <p:spPr bwMode="auto">
          <a:xfrm>
            <a:off x="494364" y="4988301"/>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1" name="Image 2070" descr="Data Science ‒ Master ‐ EPFL">
            <a:extLst>
              <a:ext uri="{FF2B5EF4-FFF2-40B4-BE49-F238E27FC236}">
                <a16:creationId xmlns:a16="http://schemas.microsoft.com/office/drawing/2014/main" id="{61FF2691-ECAA-6E05-8F47-9606BD29C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866" t="67778" r="61799" b="8279"/>
          <a:stretch>
            <a:fillRect/>
          </a:stretch>
        </p:blipFill>
        <p:spPr bwMode="auto">
          <a:xfrm>
            <a:off x="2787804" y="4977154"/>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0" name="Image 2069" descr="Data Science ‒ Master ‐ EPFL">
            <a:extLst>
              <a:ext uri="{FF2B5EF4-FFF2-40B4-BE49-F238E27FC236}">
                <a16:creationId xmlns:a16="http://schemas.microsoft.com/office/drawing/2014/main" id="{25868449-FAAF-022B-CA4F-26E729B5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393" t="67778" r="42271" b="8279"/>
          <a:stretch>
            <a:fillRect/>
          </a:stretch>
        </p:blipFill>
        <p:spPr bwMode="auto">
          <a:xfrm>
            <a:off x="5168593" y="496043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69" name="Image 2068" descr="Data Science ‒ Master ‐ EPFL">
            <a:extLst>
              <a:ext uri="{FF2B5EF4-FFF2-40B4-BE49-F238E27FC236}">
                <a16:creationId xmlns:a16="http://schemas.microsoft.com/office/drawing/2014/main" id="{61A2EF95-0070-4EE6-2DFF-C3B47188E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335" t="67778" r="4329" b="8279"/>
          <a:stretch>
            <a:fillRect/>
          </a:stretch>
        </p:blipFill>
        <p:spPr bwMode="auto">
          <a:xfrm>
            <a:off x="9794491" y="496043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68" name="Image 2067" descr="Data Science ‒ Master ‐ EPFL">
            <a:extLst>
              <a:ext uri="{FF2B5EF4-FFF2-40B4-BE49-F238E27FC236}">
                <a16:creationId xmlns:a16="http://schemas.microsoft.com/office/drawing/2014/main" id="{DDCCBB39-6D94-A841-DFA1-1CD908D5F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067" t="67778" r="23597" b="8279"/>
          <a:stretch>
            <a:fillRect/>
          </a:stretch>
        </p:blipFill>
        <p:spPr bwMode="auto">
          <a:xfrm>
            <a:off x="7445301" y="4960433"/>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BE7A401-F53A-6C2F-F39D-8B0B97787235}"/>
              </a:ext>
            </a:extLst>
          </p:cNvPr>
          <p:cNvSpPr/>
          <p:nvPr/>
        </p:nvSpPr>
        <p:spPr>
          <a:xfrm>
            <a:off x="7038287" y="2589862"/>
            <a:ext cx="4932560" cy="42390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3" name="Rectangle 2">
            <a:extLst>
              <a:ext uri="{FF2B5EF4-FFF2-40B4-BE49-F238E27FC236}">
                <a16:creationId xmlns:a16="http://schemas.microsoft.com/office/drawing/2014/main" id="{9F25ACD0-18F9-B685-A6B0-A0945D622377}"/>
              </a:ext>
            </a:extLst>
          </p:cNvPr>
          <p:cNvSpPr/>
          <p:nvPr/>
        </p:nvSpPr>
        <p:spPr>
          <a:xfrm>
            <a:off x="301083" y="392204"/>
            <a:ext cx="4616617" cy="45572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4" name="Titre 1">
            <a:extLst>
              <a:ext uri="{FF2B5EF4-FFF2-40B4-BE49-F238E27FC236}">
                <a16:creationId xmlns:a16="http://schemas.microsoft.com/office/drawing/2014/main" id="{9C3A678C-B6C5-8C91-DB15-719321256BF3}"/>
              </a:ext>
            </a:extLst>
          </p:cNvPr>
          <p:cNvSpPr>
            <a:spLocks noGrp="1"/>
          </p:cNvSpPr>
          <p:nvPr>
            <p:ph type="title"/>
          </p:nvPr>
        </p:nvSpPr>
        <p:spPr>
          <a:xfrm>
            <a:off x="494363" y="1155579"/>
            <a:ext cx="4458653" cy="4507728"/>
          </a:xfrm>
        </p:spPr>
        <p:txBody>
          <a:bodyPr>
            <a:normAutofit/>
          </a:bodyPr>
          <a:lstStyle/>
          <a:p>
            <a:pPr rtl="0" fontAlgn="base">
              <a:spcBef>
                <a:spcPts val="1500"/>
              </a:spcBef>
              <a:spcAft>
                <a:spcPts val="0"/>
              </a:spcAft>
            </a:pPr>
            <a:r>
              <a:rPr lang="fr-FR" sz="1800" b="1" i="0" u="none" strike="noStrike" dirty="0">
                <a:solidFill>
                  <a:srgbClr val="002060"/>
                </a:solidFill>
                <a:effectLst/>
                <a:latin typeface="Roboto" panose="02000000000000000000" pitchFamily="2" charset="0"/>
              </a:rPr>
              <a:t>'application'</a:t>
            </a:r>
            <a:br>
              <a:rPr lang="fr-FR" sz="1800" b="1" i="0" u="none" strike="noStrike" dirty="0">
                <a:solidFill>
                  <a:srgbClr val="002060"/>
                </a:solidFill>
                <a:effectLst/>
                <a:latin typeface="Roboto" panose="02000000000000000000" pitchFamily="2" charset="0"/>
              </a:rPr>
            </a:br>
            <a:r>
              <a:rPr lang="fr-FR" sz="1800" b="1" i="0" u="none" strike="noStrike" dirty="0">
                <a:solidFill>
                  <a:srgbClr val="002060"/>
                </a:solidFill>
                <a:effectLst/>
                <a:latin typeface="Roboto" panose="02000000000000000000" pitchFamily="2" charset="0"/>
              </a:rPr>
              <a:t>'compte' 'bien', 'très',  'bug', 'impossible',  'use', 'code', '</a:t>
            </a:r>
            <a:r>
              <a:rPr lang="fr-FR" sz="1800" b="1" i="0" u="none" strike="noStrike" dirty="0" err="1">
                <a:solidFill>
                  <a:srgbClr val="002060"/>
                </a:solidFill>
                <a:effectLst/>
                <a:latin typeface="Roboto" panose="02000000000000000000" pitchFamily="2" charset="0"/>
              </a:rPr>
              <a:t>bank</a:t>
            </a:r>
            <a:r>
              <a:rPr lang="fr-FR" sz="1800" b="1" i="0" u="none" strike="noStrike" dirty="0">
                <a:solidFill>
                  <a:srgbClr val="002060"/>
                </a:solidFill>
                <a:effectLst/>
                <a:latin typeface="Roboto" panose="02000000000000000000" pitchFamily="2" charset="0"/>
              </a:rPr>
              <a:t>', 'update', '</a:t>
            </a:r>
            <a:r>
              <a:rPr lang="fr-FR" sz="1800" b="1" i="0" u="none" strike="noStrike" dirty="0" err="1">
                <a:solidFill>
                  <a:srgbClr val="002060"/>
                </a:solidFill>
                <a:effectLst/>
                <a:latin typeface="Roboto" panose="02000000000000000000" pitchFamily="2" charset="0"/>
              </a:rPr>
              <a:t>easy</a:t>
            </a:r>
            <a:r>
              <a:rPr lang="fr-FR" sz="1800" b="1" i="0" u="none" strike="noStrike" dirty="0">
                <a:solidFill>
                  <a:srgbClr val="002060"/>
                </a:solidFill>
                <a:effectLst/>
                <a:latin typeface="Roboto" panose="02000000000000000000" pitchFamily="2" charset="0"/>
              </a:rPr>
              <a:t>', 'virement', 'transaction', 'message', 'simple', 'problème’, 'mois', 'possible', 'page', 'mal', 'utiliser', ‘mot, 'version’, ’good’ 'facile', 'connecter’, '</a:t>
            </a:r>
            <a:r>
              <a:rPr lang="fr-FR" sz="1800" b="1" i="0" u="none" strike="noStrike" dirty="0" err="1">
                <a:solidFill>
                  <a:srgbClr val="002060"/>
                </a:solidFill>
                <a:effectLst/>
                <a:latin typeface="Roboto" panose="02000000000000000000" pitchFamily="2" charset="0"/>
              </a:rPr>
              <a:t>access</a:t>
            </a:r>
            <a:r>
              <a:rPr lang="fr-FR" sz="1800" b="1" i="0" u="none" strike="noStrike" dirty="0">
                <a:solidFill>
                  <a:srgbClr val="002060"/>
                </a:solidFill>
                <a:effectLst/>
                <a:latin typeface="Roboto" panose="02000000000000000000" pitchFamily="2" charset="0"/>
              </a:rPr>
              <a:t>', 'login', 'super', 'bancaire', 'moins', 'mieux', '</a:t>
            </a:r>
            <a:r>
              <a:rPr lang="fr-FR" sz="1800" b="1" i="0" u="none" strike="noStrike" dirty="0" err="1">
                <a:solidFill>
                  <a:srgbClr val="002060"/>
                </a:solidFill>
                <a:effectLst/>
                <a:latin typeface="Roboto" panose="02000000000000000000" pitchFamily="2" charset="0"/>
              </a:rPr>
              <a:t>need</a:t>
            </a:r>
            <a:r>
              <a:rPr lang="fr-FR" sz="1800" b="1" i="0" u="none" strike="noStrike" dirty="0">
                <a:solidFill>
                  <a:srgbClr val="002060"/>
                </a:solidFill>
                <a:effectLst/>
                <a:latin typeface="Roboto" panose="02000000000000000000" pitchFamily="2" charset="0"/>
              </a:rPr>
              <a:t>', 'demande', 'merci', 'solde', 'intuitive', 'ligne', 'marche', 'banque'</a:t>
            </a:r>
          </a:p>
        </p:txBody>
      </p:sp>
      <p:sp>
        <p:nvSpPr>
          <p:cNvPr id="5" name="Titre 1">
            <a:extLst>
              <a:ext uri="{FF2B5EF4-FFF2-40B4-BE49-F238E27FC236}">
                <a16:creationId xmlns:a16="http://schemas.microsoft.com/office/drawing/2014/main" id="{D68C6EA3-39CB-7AEE-BD71-545C949EB6DA}"/>
              </a:ext>
            </a:extLst>
          </p:cNvPr>
          <p:cNvSpPr txBox="1">
            <a:spLocks/>
          </p:cNvSpPr>
          <p:nvPr/>
        </p:nvSpPr>
        <p:spPr>
          <a:xfrm>
            <a:off x="7413719" y="2625239"/>
            <a:ext cx="46909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100" dirty="0">
                <a:solidFill>
                  <a:srgbClr val="00CC99"/>
                </a:solidFill>
                <a:latin typeface="Bernard MT Condensed" panose="02050806060905020404" pitchFamily="18" charset="0"/>
              </a:rPr>
              <a:t>Termes différents entre les deux listes </a:t>
            </a:r>
          </a:p>
        </p:txBody>
      </p:sp>
      <p:sp>
        <p:nvSpPr>
          <p:cNvPr id="6" name="Titre 1">
            <a:extLst>
              <a:ext uri="{FF2B5EF4-FFF2-40B4-BE49-F238E27FC236}">
                <a16:creationId xmlns:a16="http://schemas.microsoft.com/office/drawing/2014/main" id="{E5204B69-3F0E-465F-1491-3F2EF15E238B}"/>
              </a:ext>
            </a:extLst>
          </p:cNvPr>
          <p:cNvSpPr txBox="1">
            <a:spLocks/>
          </p:cNvSpPr>
          <p:nvPr/>
        </p:nvSpPr>
        <p:spPr>
          <a:xfrm>
            <a:off x="494362" y="743655"/>
            <a:ext cx="44586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00CC99"/>
                </a:solidFill>
                <a:latin typeface="Bernard MT Condensed" panose="02050806060905020404" pitchFamily="18" charset="0"/>
              </a:rPr>
              <a:t>Termes communs des deux listes</a:t>
            </a:r>
          </a:p>
        </p:txBody>
      </p:sp>
      <p:sp>
        <p:nvSpPr>
          <p:cNvPr id="7" name="Titre 1">
            <a:extLst>
              <a:ext uri="{FF2B5EF4-FFF2-40B4-BE49-F238E27FC236}">
                <a16:creationId xmlns:a16="http://schemas.microsoft.com/office/drawing/2014/main" id="{5E21ABE2-9CBA-E650-6CE4-90E5D0E7D539}"/>
              </a:ext>
            </a:extLst>
          </p:cNvPr>
          <p:cNvSpPr txBox="1">
            <a:spLocks/>
          </p:cNvSpPr>
          <p:nvPr/>
        </p:nvSpPr>
        <p:spPr>
          <a:xfrm>
            <a:off x="7445301" y="4920344"/>
            <a:ext cx="4690943" cy="181378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fontAlgn="base">
              <a:spcBef>
                <a:spcPts val="0"/>
              </a:spcBef>
              <a:spcAft>
                <a:spcPts val="0"/>
              </a:spcAft>
            </a:pPr>
            <a:r>
              <a:rPr lang="fr-FR" sz="1800" b="1" i="0" u="none" strike="noStrike" dirty="0">
                <a:solidFill>
                  <a:schemeClr val="accent1"/>
                </a:solidFill>
                <a:effectLst/>
                <a:latin typeface="Roboto" panose="02000000000000000000" pitchFamily="2" charset="0"/>
              </a:rPr>
              <a:t>BNP Paribas </a:t>
            </a:r>
            <a:r>
              <a:rPr lang="fr-FR" sz="1800" b="1" i="0" u="none" strike="noStrike" dirty="0">
                <a:solidFill>
                  <a:srgbClr val="002060"/>
                </a:solidFill>
                <a:effectLst/>
                <a:latin typeface="Roboto" panose="02000000000000000000" pitchFamily="2" charset="0"/>
              </a:rPr>
              <a:t>contient des termes comme :</a:t>
            </a:r>
          </a:p>
          <a:p>
            <a:pPr rtl="0" fontAlgn="base">
              <a:spcBef>
                <a:spcPts val="0"/>
              </a:spcBef>
              <a:spcAft>
                <a:spcPts val="0"/>
              </a:spcAft>
            </a:pPr>
            <a:r>
              <a:rPr lang="fr-FR" sz="1800" b="1" i="0" u="none" strike="noStrike" dirty="0">
                <a:solidFill>
                  <a:srgbClr val="002060"/>
                </a:solidFill>
                <a:effectLst/>
                <a:latin typeface="Roboto" panose="02000000000000000000" pitchFamily="2" charset="0"/>
              </a:rPr>
              <a:t>'English', 'BNP', 'French', 'clé digitale', '</a:t>
            </a:r>
            <a:r>
              <a:rPr lang="fr-FR" sz="1800" b="1" i="0" u="none" strike="noStrike" dirty="0" err="1">
                <a:solidFill>
                  <a:srgbClr val="002060"/>
                </a:solidFill>
                <a:effectLst/>
                <a:latin typeface="Roboto" panose="02000000000000000000" pitchFamily="2" charset="0"/>
              </a:rPr>
              <a:t>language</a:t>
            </a:r>
            <a:r>
              <a:rPr lang="fr-FR" sz="1800" b="1" i="0" u="none" strike="noStrike" dirty="0">
                <a:solidFill>
                  <a:srgbClr val="002060"/>
                </a:solidFill>
                <a:effectLst/>
                <a:latin typeface="Roboto" panose="02000000000000000000" pitchFamily="2" charset="0"/>
              </a:rPr>
              <a:t>', '</a:t>
            </a:r>
            <a:r>
              <a:rPr lang="fr-FR" sz="1800" b="1" i="0" u="none" strike="noStrike" dirty="0" err="1">
                <a:solidFill>
                  <a:srgbClr val="002060"/>
                </a:solidFill>
                <a:effectLst/>
                <a:latin typeface="Roboto" panose="02000000000000000000" pitchFamily="2" charset="0"/>
              </a:rPr>
              <a:t>even</a:t>
            </a:r>
            <a:r>
              <a:rPr lang="fr-FR" sz="1800" b="1" i="0" u="none" strike="noStrike" dirty="0">
                <a:solidFill>
                  <a:srgbClr val="002060"/>
                </a:solidFill>
                <a:effectLst/>
                <a:latin typeface="Roboto" panose="02000000000000000000" pitchFamily="2" charset="0"/>
              </a:rPr>
              <a:t>', 'change', 'client', 'temps', 'option', 'conseiller', '</a:t>
            </a:r>
            <a:r>
              <a:rPr lang="fr-FR" sz="1800" b="1" i="0" u="none" strike="noStrike" dirty="0" err="1">
                <a:solidFill>
                  <a:srgbClr val="002060"/>
                </a:solidFill>
                <a:effectLst/>
                <a:latin typeface="Roboto" panose="02000000000000000000" pitchFamily="2" charset="0"/>
              </a:rPr>
              <a:t>now</a:t>
            </a:r>
            <a:r>
              <a:rPr lang="fr-FR" sz="1800" b="1" i="0" u="none" strike="noStrike" dirty="0">
                <a:solidFill>
                  <a:srgbClr val="002060"/>
                </a:solidFill>
                <a:effectLst/>
                <a:latin typeface="Roboto" panose="02000000000000000000" pitchFamily="2" charset="0"/>
              </a:rPr>
              <a:t>', '</a:t>
            </a:r>
            <a:r>
              <a:rPr lang="fr-FR" sz="1800" b="1" i="0" u="none" strike="noStrike" dirty="0" err="1">
                <a:solidFill>
                  <a:srgbClr val="002060"/>
                </a:solidFill>
                <a:effectLst/>
                <a:latin typeface="Roboto" panose="02000000000000000000" pitchFamily="2" charset="0"/>
              </a:rPr>
              <a:t>transfer</a:t>
            </a:r>
            <a:r>
              <a:rPr lang="fr-FR" sz="1800" b="1" i="0" u="none" strike="noStrike" dirty="0">
                <a:solidFill>
                  <a:srgbClr val="002060"/>
                </a:solidFill>
                <a:effectLst/>
                <a:latin typeface="Roboto" panose="02000000000000000000" pitchFamily="2" charset="0"/>
              </a:rPr>
              <a:t>', '</a:t>
            </a:r>
            <a:r>
              <a:rPr lang="fr-FR" sz="1800" b="1" i="0" u="none" strike="noStrike" dirty="0" err="1">
                <a:solidFill>
                  <a:srgbClr val="002060"/>
                </a:solidFill>
                <a:effectLst/>
                <a:latin typeface="Roboto" panose="02000000000000000000" pitchFamily="2" charset="0"/>
              </a:rPr>
              <a:t>please</a:t>
            </a:r>
            <a:r>
              <a:rPr lang="fr-FR" sz="1800" b="1" i="0" u="none" strike="noStrike" dirty="0">
                <a:solidFill>
                  <a:srgbClr val="002060"/>
                </a:solidFill>
                <a:effectLst/>
                <a:latin typeface="Roboto" panose="02000000000000000000" pitchFamily="2" charset="0"/>
              </a:rPr>
              <a:t>', 'paiement', '</a:t>
            </a:r>
            <a:r>
              <a:rPr lang="fr-FR" sz="1800" b="1" i="0" u="none" strike="noStrike" dirty="0" err="1">
                <a:solidFill>
                  <a:srgbClr val="002060"/>
                </a:solidFill>
                <a:effectLst/>
                <a:latin typeface="Roboto" panose="02000000000000000000" pitchFamily="2" charset="0"/>
              </a:rPr>
              <a:t>nice</a:t>
            </a:r>
            <a:r>
              <a:rPr lang="fr-FR" sz="1800" b="1" i="0" u="none" strike="noStrike" dirty="0">
                <a:solidFill>
                  <a:srgbClr val="002060"/>
                </a:solidFill>
                <a:effectLst/>
                <a:latin typeface="Roboto" panose="02000000000000000000" pitchFamily="2" charset="0"/>
              </a:rPr>
              <a:t>', 'erreur', 'SM', 'crash', 'mobile', '</a:t>
            </a:r>
            <a:r>
              <a:rPr lang="fr-FR" sz="1800" b="1" i="0" u="none" strike="noStrike" dirty="0" err="1">
                <a:solidFill>
                  <a:srgbClr val="002060"/>
                </a:solidFill>
                <a:effectLst/>
                <a:latin typeface="Roboto" panose="02000000000000000000" pitchFamily="2" charset="0"/>
              </a:rPr>
              <a:t>many</a:t>
            </a:r>
            <a:r>
              <a:rPr lang="fr-FR" sz="1800" b="1" i="0" u="none" strike="noStrike" dirty="0">
                <a:solidFill>
                  <a:srgbClr val="002060"/>
                </a:solidFill>
                <a:effectLst/>
                <a:latin typeface="Roboto" panose="02000000000000000000" pitchFamily="2" charset="0"/>
              </a:rPr>
              <a:t>', '</a:t>
            </a:r>
            <a:r>
              <a:rPr lang="fr-FR" sz="1800" b="1" i="0" u="none" strike="noStrike" dirty="0" err="1">
                <a:solidFill>
                  <a:srgbClr val="002060"/>
                </a:solidFill>
                <a:effectLst/>
                <a:latin typeface="Roboto" panose="02000000000000000000" pitchFamily="2" charset="0"/>
              </a:rPr>
              <a:t>working</a:t>
            </a:r>
            <a:r>
              <a:rPr lang="fr-FR" sz="1800" b="1" i="0" u="none" strike="noStrike" dirty="0">
                <a:solidFill>
                  <a:srgbClr val="002060"/>
                </a:solidFill>
                <a:effectLst/>
                <a:latin typeface="Roboto" panose="02000000000000000000" pitchFamily="2" charset="0"/>
              </a:rPr>
              <a:t>', 'phone', 'France', 'carte', 'nouveau', '</a:t>
            </a:r>
            <a:r>
              <a:rPr lang="fr-FR" sz="1800" b="1" i="0" u="none" strike="noStrike" dirty="0" err="1">
                <a:solidFill>
                  <a:srgbClr val="002060"/>
                </a:solidFill>
                <a:effectLst/>
                <a:latin typeface="Roboto" panose="02000000000000000000" pitchFamily="2" charset="0"/>
              </a:rPr>
              <a:t>Thank</a:t>
            </a:r>
            <a:r>
              <a:rPr lang="fr-FR" sz="1800" b="1" i="0" u="none" strike="noStrike" dirty="0">
                <a:solidFill>
                  <a:srgbClr val="002060"/>
                </a:solidFill>
                <a:effectLst/>
                <a:latin typeface="Roboto" panose="02000000000000000000" pitchFamily="2" charset="0"/>
              </a:rPr>
              <a:t>'</a:t>
            </a:r>
          </a:p>
        </p:txBody>
      </p:sp>
      <p:sp>
        <p:nvSpPr>
          <p:cNvPr id="8" name="ZoneTexte 7">
            <a:extLst>
              <a:ext uri="{FF2B5EF4-FFF2-40B4-BE49-F238E27FC236}">
                <a16:creationId xmlns:a16="http://schemas.microsoft.com/office/drawing/2014/main" id="{9BF21199-CA62-F6F2-579E-A9877B447C8C}"/>
              </a:ext>
            </a:extLst>
          </p:cNvPr>
          <p:cNvSpPr txBox="1"/>
          <p:nvPr/>
        </p:nvSpPr>
        <p:spPr>
          <a:xfrm>
            <a:off x="2602424" y="141327"/>
            <a:ext cx="7157586" cy="584775"/>
          </a:xfrm>
          <a:prstGeom prst="rect">
            <a:avLst/>
          </a:prstGeom>
          <a:noFill/>
        </p:spPr>
        <p:txBody>
          <a:bodyPr wrap="square" rtlCol="0">
            <a:spAutoFit/>
          </a:bodyPr>
          <a:lstStyle/>
          <a:p>
            <a:pPr algn="ctr"/>
            <a:r>
              <a:rPr lang="fr-FR" sz="3200" dirty="0" err="1">
                <a:solidFill>
                  <a:srgbClr val="FF0066"/>
                </a:solidFill>
                <a:latin typeface="Bernard MT Condensed" panose="02050806060905020404" pitchFamily="18" charset="0"/>
              </a:rPr>
              <a:t>ChatGPT</a:t>
            </a:r>
            <a:r>
              <a:rPr lang="fr-FR" sz="2400" dirty="0">
                <a:solidFill>
                  <a:srgbClr val="FF0066"/>
                </a:solidFill>
                <a:latin typeface="Bernard MT Condensed" panose="02050806060905020404" pitchFamily="18" charset="0"/>
              </a:rPr>
              <a:t> </a:t>
            </a:r>
          </a:p>
        </p:txBody>
      </p:sp>
      <p:sp>
        <p:nvSpPr>
          <p:cNvPr id="9" name="ZoneTexte 8">
            <a:extLst>
              <a:ext uri="{FF2B5EF4-FFF2-40B4-BE49-F238E27FC236}">
                <a16:creationId xmlns:a16="http://schemas.microsoft.com/office/drawing/2014/main" id="{474444AA-380B-B0FF-EAE9-337B628D0337}"/>
              </a:ext>
            </a:extLst>
          </p:cNvPr>
          <p:cNvSpPr txBox="1"/>
          <p:nvPr/>
        </p:nvSpPr>
        <p:spPr>
          <a:xfrm>
            <a:off x="7445301" y="3906401"/>
            <a:ext cx="4218884" cy="923330"/>
          </a:xfrm>
          <a:prstGeom prst="rect">
            <a:avLst/>
          </a:prstGeom>
          <a:noFill/>
        </p:spPr>
        <p:txBody>
          <a:bodyPr wrap="square">
            <a:spAutoFit/>
          </a:bodyPr>
          <a:lstStyle/>
          <a:p>
            <a:pPr rtl="0" fontAlgn="base">
              <a:spcBef>
                <a:spcPts val="1500"/>
              </a:spcBef>
              <a:spcAft>
                <a:spcPts val="0"/>
              </a:spcAft>
            </a:pPr>
            <a:r>
              <a:rPr lang="fr-FR" sz="1800" b="1" i="0" u="none" strike="noStrike" dirty="0">
                <a:solidFill>
                  <a:schemeClr val="accent1"/>
                </a:solidFill>
                <a:effectLst/>
                <a:latin typeface="Roboto" panose="02000000000000000000" pitchFamily="2" charset="0"/>
              </a:rPr>
              <a:t>Ma Banque </a:t>
            </a:r>
            <a:r>
              <a:rPr lang="fr-FR" sz="1800" b="1" i="0" u="none" strike="noStrike" dirty="0">
                <a:solidFill>
                  <a:srgbClr val="002060"/>
                </a:solidFill>
                <a:effectLst/>
                <a:latin typeface="Roboto" panose="02000000000000000000" pitchFamily="2" charset="0"/>
              </a:rPr>
              <a:t>contient des termes comme :  '</a:t>
            </a:r>
            <a:r>
              <a:rPr lang="fr-FR" sz="1800" b="1" i="0" u="none" strike="noStrike" dirty="0" err="1">
                <a:solidFill>
                  <a:srgbClr val="002060"/>
                </a:solidFill>
                <a:effectLst/>
                <a:latin typeface="Roboto" panose="02000000000000000000" pitchFamily="2" charset="0"/>
              </a:rPr>
              <a:t>securipass</a:t>
            </a:r>
            <a:r>
              <a:rPr lang="fr-FR" sz="1800" b="1" i="0" u="none" strike="noStrike" dirty="0">
                <a:solidFill>
                  <a:srgbClr val="002060"/>
                </a:solidFill>
                <a:effectLst/>
                <a:latin typeface="Roboto" panose="02000000000000000000" pitchFamily="2" charset="0"/>
              </a:rPr>
              <a:t>', 'budget', 'time', 'autre', 'non', 'synchronisation', 'donnée'</a:t>
            </a:r>
          </a:p>
        </p:txBody>
      </p:sp>
      <p:pic>
        <p:nvPicPr>
          <p:cNvPr id="10" name="Picture 4" descr="BNP Paribas logo : histoire, signification et évolution, symbole">
            <a:extLst>
              <a:ext uri="{FF2B5EF4-FFF2-40B4-BE49-F238E27FC236}">
                <a16:creationId xmlns:a16="http://schemas.microsoft.com/office/drawing/2014/main" id="{124FEEF3-EA80-215B-E4BF-FD1E9C463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20" t="4214" r="23913" b="3591"/>
          <a:stretch/>
        </p:blipFill>
        <p:spPr bwMode="auto">
          <a:xfrm flipH="1">
            <a:off x="7283290" y="5071281"/>
            <a:ext cx="151121" cy="1559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rédit Agricole">
            <a:extLst>
              <a:ext uri="{FF2B5EF4-FFF2-40B4-BE49-F238E27FC236}">
                <a16:creationId xmlns:a16="http://schemas.microsoft.com/office/drawing/2014/main" id="{B127A38F-623C-E79A-2707-5668707EA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3239" y="3978182"/>
            <a:ext cx="239657" cy="23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30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2" name="Image 2081" descr="Data Science ‒ Master ‐ EPFL">
            <a:extLst>
              <a:ext uri="{FF2B5EF4-FFF2-40B4-BE49-F238E27FC236}">
                <a16:creationId xmlns:a16="http://schemas.microsoft.com/office/drawing/2014/main" id="{EE8EB102-5941-EC95-8D82-11F5A2671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729" t="8293" r="61936" b="67764"/>
          <a:stretch>
            <a:fillRect/>
          </a:stretch>
        </p:blipFill>
        <p:spPr bwMode="auto">
          <a:xfrm>
            <a:off x="2771072" y="88094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81" name="Image 2080" descr="Data Science ‒ Master ‐ EPFL">
            <a:extLst>
              <a:ext uri="{FF2B5EF4-FFF2-40B4-BE49-F238E27FC236}">
                <a16:creationId xmlns:a16="http://schemas.microsoft.com/office/drawing/2014/main" id="{4F7CA331-C582-F21A-6B8D-070A64EDE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393" t="8293" r="42271" b="67764"/>
          <a:stretch>
            <a:fillRect/>
          </a:stretch>
        </p:blipFill>
        <p:spPr bwMode="auto">
          <a:xfrm>
            <a:off x="5168593" y="880944"/>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80" name="Image 2079" descr="Data Science ‒ Master ‐ EPFL">
            <a:extLst>
              <a:ext uri="{FF2B5EF4-FFF2-40B4-BE49-F238E27FC236}">
                <a16:creationId xmlns:a16="http://schemas.microsoft.com/office/drawing/2014/main" id="{3116231C-24CE-2B6D-FFCC-8DE0DBB3F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335" t="8293" r="4329" b="67764"/>
          <a:stretch>
            <a:fillRect/>
          </a:stretch>
        </p:blipFill>
        <p:spPr bwMode="auto">
          <a:xfrm>
            <a:off x="9794491" y="880944"/>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9" name="Image 2078" descr="Data Science ‒ Master ‐ EPFL">
            <a:extLst>
              <a:ext uri="{FF2B5EF4-FFF2-40B4-BE49-F238E27FC236}">
                <a16:creationId xmlns:a16="http://schemas.microsoft.com/office/drawing/2014/main" id="{583DE83D-246F-A090-3FC3-BB04A0B6A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067" t="8293" r="23597" b="67764"/>
          <a:stretch>
            <a:fillRect/>
          </a:stretch>
        </p:blipFill>
        <p:spPr bwMode="auto">
          <a:xfrm>
            <a:off x="7445301" y="880945"/>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8" name="Image 2077" descr="Data Science ‒ Master ‐ EPFL">
            <a:extLst>
              <a:ext uri="{FF2B5EF4-FFF2-40B4-BE49-F238E27FC236}">
                <a16:creationId xmlns:a16="http://schemas.microsoft.com/office/drawing/2014/main" id="{9400FA3F-EF87-C4B4-572B-6A16685FF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55" t="8943" r="80610" b="67114"/>
          <a:stretch>
            <a:fillRect/>
          </a:stretch>
        </p:blipFill>
        <p:spPr bwMode="auto">
          <a:xfrm>
            <a:off x="494364" y="925547"/>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7" name="Image 2076" descr="Data Science ‒ Master ‐ EPFL">
            <a:extLst>
              <a:ext uri="{FF2B5EF4-FFF2-40B4-BE49-F238E27FC236}">
                <a16:creationId xmlns:a16="http://schemas.microsoft.com/office/drawing/2014/main" id="{074ABFCF-FEC5-C013-7F67-06A5F2905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55" t="37588" r="80610" b="38469"/>
          <a:stretch>
            <a:fillRect/>
          </a:stretch>
        </p:blipFill>
        <p:spPr bwMode="auto">
          <a:xfrm>
            <a:off x="494364" y="3018256"/>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6" name="Image 2075" descr="Data Science ‒ Master ‐ EPFL">
            <a:extLst>
              <a:ext uri="{FF2B5EF4-FFF2-40B4-BE49-F238E27FC236}">
                <a16:creationId xmlns:a16="http://schemas.microsoft.com/office/drawing/2014/main" id="{4E2F2A1E-022F-C624-1600-8C22D24B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729" t="37588" r="61936" b="38469"/>
          <a:stretch>
            <a:fillRect/>
          </a:stretch>
        </p:blipFill>
        <p:spPr bwMode="auto">
          <a:xfrm>
            <a:off x="2771072" y="3018257"/>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5" name="Image 2074" descr="Data Science ‒ Master ‐ EPFL">
            <a:extLst>
              <a:ext uri="{FF2B5EF4-FFF2-40B4-BE49-F238E27FC236}">
                <a16:creationId xmlns:a16="http://schemas.microsoft.com/office/drawing/2014/main" id="{777D3D72-C7AD-7D84-FEE9-0896E4CE7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393" t="37588" r="42271" b="38469"/>
          <a:stretch>
            <a:fillRect/>
          </a:stretch>
        </p:blipFill>
        <p:spPr bwMode="auto">
          <a:xfrm>
            <a:off x="5168593" y="289002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4" name="Image 2073" descr="Data Science ‒ Master ‐ EPFL">
            <a:extLst>
              <a:ext uri="{FF2B5EF4-FFF2-40B4-BE49-F238E27FC236}">
                <a16:creationId xmlns:a16="http://schemas.microsoft.com/office/drawing/2014/main" id="{802157D6-4ADC-8029-F273-15CE82DB8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335" t="37588" r="4329" b="38469"/>
          <a:stretch>
            <a:fillRect/>
          </a:stretch>
        </p:blipFill>
        <p:spPr bwMode="auto">
          <a:xfrm>
            <a:off x="9794491" y="289002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3" name="Image 2072" descr="Data Science ‒ Master ‐ EPFL">
            <a:extLst>
              <a:ext uri="{FF2B5EF4-FFF2-40B4-BE49-F238E27FC236}">
                <a16:creationId xmlns:a16="http://schemas.microsoft.com/office/drawing/2014/main" id="{7442A1FE-ECB1-CE9B-7504-38C70CA82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067" t="37588" r="23597" b="38469"/>
          <a:stretch>
            <a:fillRect/>
          </a:stretch>
        </p:blipFill>
        <p:spPr bwMode="auto">
          <a:xfrm>
            <a:off x="7445301" y="2890023"/>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2" name="Image 2071" descr="Data Science ‒ Master ‐ EPFL">
            <a:extLst>
              <a:ext uri="{FF2B5EF4-FFF2-40B4-BE49-F238E27FC236}">
                <a16:creationId xmlns:a16="http://schemas.microsoft.com/office/drawing/2014/main" id="{3F87EA1F-48F9-EE16-9E3A-D61F4A7BC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55" t="67696" r="80610" b="8361"/>
          <a:stretch>
            <a:fillRect/>
          </a:stretch>
        </p:blipFill>
        <p:spPr bwMode="auto">
          <a:xfrm>
            <a:off x="494364" y="508309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1" name="Image 2070" descr="Data Science ‒ Master ‐ EPFL">
            <a:extLst>
              <a:ext uri="{FF2B5EF4-FFF2-40B4-BE49-F238E27FC236}">
                <a16:creationId xmlns:a16="http://schemas.microsoft.com/office/drawing/2014/main" id="{61FF2691-ECAA-6E05-8F47-9606BD29C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866" t="67778" r="61799" b="8279"/>
          <a:stretch>
            <a:fillRect/>
          </a:stretch>
        </p:blipFill>
        <p:spPr bwMode="auto">
          <a:xfrm>
            <a:off x="2787804" y="5088668"/>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70" name="Image 2069" descr="Data Science ‒ Master ‐ EPFL">
            <a:extLst>
              <a:ext uri="{FF2B5EF4-FFF2-40B4-BE49-F238E27FC236}">
                <a16:creationId xmlns:a16="http://schemas.microsoft.com/office/drawing/2014/main" id="{25868449-FAAF-022B-CA4F-26E729B5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393" t="67778" r="42271" b="8279"/>
          <a:stretch>
            <a:fillRect/>
          </a:stretch>
        </p:blipFill>
        <p:spPr bwMode="auto">
          <a:xfrm>
            <a:off x="5168593" y="496043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69" name="Image 2068" descr="Data Science ‒ Master ‐ EPFL">
            <a:extLst>
              <a:ext uri="{FF2B5EF4-FFF2-40B4-BE49-F238E27FC236}">
                <a16:creationId xmlns:a16="http://schemas.microsoft.com/office/drawing/2014/main" id="{61A2EF95-0070-4EE6-2DFF-C3B47188E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335" t="67778" r="4329" b="8279"/>
          <a:stretch>
            <a:fillRect/>
          </a:stretch>
        </p:blipFill>
        <p:spPr bwMode="auto">
          <a:xfrm>
            <a:off x="9794491" y="4960432"/>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68" name="Image 2067" descr="Data Science ‒ Master ‐ EPFL">
            <a:extLst>
              <a:ext uri="{FF2B5EF4-FFF2-40B4-BE49-F238E27FC236}">
                <a16:creationId xmlns:a16="http://schemas.microsoft.com/office/drawing/2014/main" id="{DDCCBB39-6D94-A841-DFA1-1CD908D5F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067" t="67778" r="23597" b="8279"/>
          <a:stretch>
            <a:fillRect/>
          </a:stretch>
        </p:blipFill>
        <p:spPr bwMode="auto">
          <a:xfrm>
            <a:off x="7445301" y="4960433"/>
            <a:ext cx="1869694" cy="1642013"/>
          </a:xfrm>
          <a:custGeom>
            <a:avLst/>
            <a:gdLst>
              <a:gd name="connsiteX0" fmla="*/ 0 w 1869694"/>
              <a:gd name="connsiteY0" fmla="*/ 0 h 1642013"/>
              <a:gd name="connsiteX1" fmla="*/ 1869694 w 1869694"/>
              <a:gd name="connsiteY1" fmla="*/ 0 h 1642013"/>
              <a:gd name="connsiteX2" fmla="*/ 1869694 w 1869694"/>
              <a:gd name="connsiteY2" fmla="*/ 1642013 h 1642013"/>
              <a:gd name="connsiteX3" fmla="*/ 0 w 1869694"/>
              <a:gd name="connsiteY3" fmla="*/ 1642013 h 1642013"/>
              <a:gd name="connsiteX4" fmla="*/ 0 w 1869694"/>
              <a:gd name="connsiteY4" fmla="*/ 0 h 164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94" h="1642013">
                <a:moveTo>
                  <a:pt x="0" y="0"/>
                </a:moveTo>
                <a:lnTo>
                  <a:pt x="1869694" y="0"/>
                </a:lnTo>
                <a:lnTo>
                  <a:pt x="1869694" y="1642013"/>
                </a:lnTo>
                <a:lnTo>
                  <a:pt x="0" y="1642013"/>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083" name="Rectangle 2082">
            <a:extLst>
              <a:ext uri="{FF2B5EF4-FFF2-40B4-BE49-F238E27FC236}">
                <a16:creationId xmlns:a16="http://schemas.microsoft.com/office/drawing/2014/main" id="{79D14FF6-D981-0D03-3E31-0B95402D53B8}"/>
              </a:ext>
            </a:extLst>
          </p:cNvPr>
          <p:cNvSpPr/>
          <p:nvPr/>
        </p:nvSpPr>
        <p:spPr>
          <a:xfrm>
            <a:off x="7105186" y="3791415"/>
            <a:ext cx="5683311" cy="3294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4">
                  <a:lumMod val="60000"/>
                  <a:lumOff val="40000"/>
                </a:schemeClr>
              </a:solidFill>
            </a:endParaRPr>
          </a:p>
        </p:txBody>
      </p:sp>
      <p:sp>
        <p:nvSpPr>
          <p:cNvPr id="2084" name="Rectangle 2083">
            <a:extLst>
              <a:ext uri="{FF2B5EF4-FFF2-40B4-BE49-F238E27FC236}">
                <a16:creationId xmlns:a16="http://schemas.microsoft.com/office/drawing/2014/main" id="{A5B4BA72-0573-EE84-F304-8665434EAC48}"/>
              </a:ext>
            </a:extLst>
          </p:cNvPr>
          <p:cNvSpPr/>
          <p:nvPr/>
        </p:nvSpPr>
        <p:spPr>
          <a:xfrm>
            <a:off x="283005" y="3012683"/>
            <a:ext cx="4446872" cy="372265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2085" name="Titre 1">
            <a:extLst>
              <a:ext uri="{FF2B5EF4-FFF2-40B4-BE49-F238E27FC236}">
                <a16:creationId xmlns:a16="http://schemas.microsoft.com/office/drawing/2014/main" id="{3F4123AC-C061-8D3B-A2DF-84EE4D9E7807}"/>
              </a:ext>
            </a:extLst>
          </p:cNvPr>
          <p:cNvSpPr txBox="1">
            <a:spLocks/>
          </p:cNvSpPr>
          <p:nvPr/>
        </p:nvSpPr>
        <p:spPr>
          <a:xfrm>
            <a:off x="1312106" y="3364176"/>
            <a:ext cx="3206012" cy="36617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Bef>
                <a:spcPts val="0"/>
              </a:spcBef>
            </a:pPr>
            <a:br>
              <a:rPr lang="fr-FR" sz="1800" b="1" dirty="0">
                <a:solidFill>
                  <a:srgbClr val="374151"/>
                </a:solidFill>
                <a:latin typeface="Roboto" panose="02000000000000000000" pitchFamily="2" charset="0"/>
              </a:rPr>
            </a:br>
            <a:r>
              <a:rPr lang="fr-FR" sz="1800" b="1" dirty="0">
                <a:solidFill>
                  <a:schemeClr val="accent1"/>
                </a:solidFill>
                <a:latin typeface="Roboto" panose="02000000000000000000" pitchFamily="2" charset="0"/>
              </a:rPr>
              <a:t>BNP Paribas </a:t>
            </a:r>
            <a:br>
              <a:rPr lang="fr-FR" sz="1800" b="1" dirty="0">
                <a:solidFill>
                  <a:schemeClr val="accent1"/>
                </a:solidFill>
                <a:latin typeface="Roboto" panose="02000000000000000000" pitchFamily="2" charset="0"/>
              </a:rPr>
            </a:br>
            <a:br>
              <a:rPr lang="fr-FR" sz="1800" b="1" dirty="0">
                <a:solidFill>
                  <a:schemeClr val="accent1"/>
                </a:solidFill>
                <a:latin typeface="Roboto" panose="02000000000000000000" pitchFamily="2" charset="0"/>
              </a:rPr>
            </a:br>
            <a:r>
              <a:rPr lang="en-US" sz="1800" b="1" dirty="0">
                <a:solidFill>
                  <a:srgbClr val="002060"/>
                </a:solidFill>
                <a:latin typeface="Calibri" panose="020F0502020204030204" pitchFamily="34" charset="0"/>
              </a:rPr>
              <a:t>"Too slow to set up another beneficiary good </a:t>
            </a:r>
            <a:r>
              <a:rPr lang="en-US" sz="1800" b="1" dirty="0" err="1">
                <a:solidFill>
                  <a:srgbClr val="002060"/>
                </a:solidFill>
                <a:latin typeface="Calibri" panose="020F0502020204030204" pitchFamily="34" charset="0"/>
              </a:rPr>
              <a:t>bnp</a:t>
            </a:r>
            <a:r>
              <a:rPr lang="en-US" sz="1800" b="1" dirty="0">
                <a:solidFill>
                  <a:srgbClr val="002060"/>
                </a:solidFill>
                <a:latin typeface="Calibri" panose="020F0502020204030204" pitchFamily="34" charset="0"/>
              </a:rPr>
              <a:t>. Impossible to open since the latest update.”</a:t>
            </a:r>
            <a:br>
              <a:rPr lang="en-US" sz="1800" b="1" dirty="0">
                <a:solidFill>
                  <a:srgbClr val="002060"/>
                </a:solidFill>
                <a:latin typeface="Calibri" panose="020F0502020204030204" pitchFamily="34" charset="0"/>
              </a:rPr>
            </a:br>
            <a:br>
              <a:rPr lang="en-US" sz="1800" b="1" dirty="0">
                <a:solidFill>
                  <a:srgbClr val="002060"/>
                </a:solidFill>
                <a:latin typeface="Calibri" panose="020F0502020204030204" pitchFamily="34" charset="0"/>
              </a:rPr>
            </a:br>
            <a:r>
              <a:rPr lang="en-US" sz="1800" b="1" dirty="0">
                <a:solidFill>
                  <a:srgbClr val="002060"/>
                </a:solidFill>
                <a:latin typeface="Calibri" panose="020F0502020204030204" pitchFamily="34" charset="0"/>
              </a:rPr>
              <a:t> “Good and quick to use would be great if it had an option of language."</a:t>
            </a:r>
            <a:br>
              <a:rPr lang="fr-FR" sz="1800" b="1" dirty="0">
                <a:solidFill>
                  <a:srgbClr val="374151"/>
                </a:solidFill>
                <a:latin typeface="Roboto" panose="02000000000000000000" pitchFamily="2" charset="0"/>
              </a:rPr>
            </a:br>
            <a:endParaRPr lang="fr-FR" sz="1800" b="1" dirty="0">
              <a:solidFill>
                <a:srgbClr val="374151"/>
              </a:solidFill>
              <a:latin typeface="Roboto" panose="02000000000000000000" pitchFamily="2" charset="0"/>
            </a:endParaRPr>
          </a:p>
        </p:txBody>
      </p:sp>
      <p:sp>
        <p:nvSpPr>
          <p:cNvPr id="2086" name="Titre 1">
            <a:extLst>
              <a:ext uri="{FF2B5EF4-FFF2-40B4-BE49-F238E27FC236}">
                <a16:creationId xmlns:a16="http://schemas.microsoft.com/office/drawing/2014/main" id="{A576D353-3E2A-8725-0DE0-99630040E1F2}"/>
              </a:ext>
            </a:extLst>
          </p:cNvPr>
          <p:cNvSpPr txBox="1">
            <a:spLocks/>
          </p:cNvSpPr>
          <p:nvPr/>
        </p:nvSpPr>
        <p:spPr>
          <a:xfrm>
            <a:off x="7388576" y="3894535"/>
            <a:ext cx="48118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100" dirty="0">
                <a:solidFill>
                  <a:srgbClr val="00CC99"/>
                </a:solidFill>
                <a:latin typeface="Bernard MT Condensed" panose="02050806060905020404" pitchFamily="18" charset="0"/>
              </a:rPr>
              <a:t>  « Bug »</a:t>
            </a:r>
          </a:p>
        </p:txBody>
      </p:sp>
      <p:sp>
        <p:nvSpPr>
          <p:cNvPr id="2087" name="Titre 1">
            <a:extLst>
              <a:ext uri="{FF2B5EF4-FFF2-40B4-BE49-F238E27FC236}">
                <a16:creationId xmlns:a16="http://schemas.microsoft.com/office/drawing/2014/main" id="{DC998961-1552-828E-3D0E-610F3E8FDFBF}"/>
              </a:ext>
            </a:extLst>
          </p:cNvPr>
          <p:cNvSpPr txBox="1">
            <a:spLocks/>
          </p:cNvSpPr>
          <p:nvPr/>
        </p:nvSpPr>
        <p:spPr>
          <a:xfrm>
            <a:off x="664002" y="2828917"/>
            <a:ext cx="38541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00CC99"/>
                </a:solidFill>
                <a:latin typeface="Bernard MT Condensed" panose="02050806060905020404" pitchFamily="18" charset="0"/>
              </a:rPr>
              <a:t>« Good » </a:t>
            </a:r>
          </a:p>
        </p:txBody>
      </p:sp>
      <p:sp>
        <p:nvSpPr>
          <p:cNvPr id="2088" name="Titre 1">
            <a:extLst>
              <a:ext uri="{FF2B5EF4-FFF2-40B4-BE49-F238E27FC236}">
                <a16:creationId xmlns:a16="http://schemas.microsoft.com/office/drawing/2014/main" id="{C0B0A2A5-717C-C904-F3A7-F51C0374847D}"/>
              </a:ext>
            </a:extLst>
          </p:cNvPr>
          <p:cNvSpPr txBox="1">
            <a:spLocks/>
          </p:cNvSpPr>
          <p:nvPr/>
        </p:nvSpPr>
        <p:spPr>
          <a:xfrm>
            <a:off x="8324151" y="4868967"/>
            <a:ext cx="3535172" cy="1813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fontAlgn="base">
              <a:spcBef>
                <a:spcPts val="0"/>
              </a:spcBef>
              <a:spcAft>
                <a:spcPts val="0"/>
              </a:spcAft>
            </a:pPr>
            <a:r>
              <a:rPr lang="fr-FR" sz="1800" b="1" i="0" u="none" strike="noStrike" dirty="0">
                <a:solidFill>
                  <a:schemeClr val="accent1"/>
                </a:solidFill>
                <a:effectLst/>
                <a:latin typeface="Roboto" panose="02000000000000000000" pitchFamily="2" charset="0"/>
              </a:rPr>
              <a:t>BNP Paribas </a:t>
            </a:r>
          </a:p>
          <a:p>
            <a:pPr rtl="0" fontAlgn="base">
              <a:spcBef>
                <a:spcPts val="0"/>
              </a:spcBef>
              <a:spcAft>
                <a:spcPts val="0"/>
              </a:spcAft>
            </a:pPr>
            <a:endParaRPr lang="fr-FR" sz="1800" b="1" dirty="0">
              <a:solidFill>
                <a:schemeClr val="accent1"/>
              </a:solidFill>
              <a:latin typeface="Roboto" panose="02000000000000000000" pitchFamily="2" charset="0"/>
            </a:endParaRPr>
          </a:p>
          <a:p>
            <a:pPr algn="just" rtl="0" fontAlgn="base">
              <a:spcBef>
                <a:spcPts val="0"/>
              </a:spcBef>
              <a:spcAft>
                <a:spcPts val="0"/>
              </a:spcAft>
            </a:pPr>
            <a:r>
              <a:rPr lang="fr-FR" sz="1800" b="1" i="0" u="none" strike="noStrike" dirty="0">
                <a:solidFill>
                  <a:srgbClr val="002060"/>
                </a:solidFill>
                <a:effectLst/>
                <a:latin typeface="Calibri" panose="020F0502020204030204" pitchFamily="34" charset="0"/>
              </a:rPr>
              <a:t>"De plus, il y a quelques bugs lors de l'ajout de bénéficiaires et de la réalisation de transactions vers des pays en dehors de la France."</a:t>
            </a:r>
            <a:endParaRPr lang="fr-FR" sz="1800" b="1" i="0" u="none" strike="noStrike" dirty="0">
              <a:solidFill>
                <a:srgbClr val="002060"/>
              </a:solidFill>
              <a:effectLst/>
              <a:latin typeface="Roboto" panose="02000000000000000000" pitchFamily="2" charset="0"/>
            </a:endParaRPr>
          </a:p>
        </p:txBody>
      </p:sp>
      <p:sp>
        <p:nvSpPr>
          <p:cNvPr id="2089" name="ZoneTexte 2088">
            <a:extLst>
              <a:ext uri="{FF2B5EF4-FFF2-40B4-BE49-F238E27FC236}">
                <a16:creationId xmlns:a16="http://schemas.microsoft.com/office/drawing/2014/main" id="{2BC1728E-FC20-E193-C4BB-50309A3FF84C}"/>
              </a:ext>
            </a:extLst>
          </p:cNvPr>
          <p:cNvSpPr txBox="1"/>
          <p:nvPr/>
        </p:nvSpPr>
        <p:spPr>
          <a:xfrm>
            <a:off x="2364058" y="136878"/>
            <a:ext cx="7157586" cy="584775"/>
          </a:xfrm>
          <a:prstGeom prst="rect">
            <a:avLst/>
          </a:prstGeom>
          <a:noFill/>
        </p:spPr>
        <p:txBody>
          <a:bodyPr wrap="square" rtlCol="0">
            <a:spAutoFit/>
          </a:bodyPr>
          <a:lstStyle/>
          <a:p>
            <a:pPr algn="ctr"/>
            <a:r>
              <a:rPr lang="fr-FR" sz="3200" dirty="0" err="1">
                <a:solidFill>
                  <a:srgbClr val="FF0066"/>
                </a:solidFill>
                <a:latin typeface="Bernard MT Condensed" panose="02050806060905020404" pitchFamily="18" charset="0"/>
              </a:rPr>
              <a:t>ChatGPT</a:t>
            </a:r>
            <a:r>
              <a:rPr lang="fr-FR" sz="2400" dirty="0">
                <a:solidFill>
                  <a:srgbClr val="FF3399"/>
                </a:solidFill>
                <a:latin typeface="Bernard MT Condensed" panose="02050806060905020404" pitchFamily="18" charset="0"/>
              </a:rPr>
              <a:t> </a:t>
            </a:r>
          </a:p>
        </p:txBody>
      </p:sp>
      <p:pic>
        <p:nvPicPr>
          <p:cNvPr id="2090" name="Graphique 2089" descr="Contour de visage confus contour">
            <a:extLst>
              <a:ext uri="{FF2B5EF4-FFF2-40B4-BE49-F238E27FC236}">
                <a16:creationId xmlns:a16="http://schemas.microsoft.com/office/drawing/2014/main" id="{D0992847-6F91-2F1D-02F8-5EBE8C7B3C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7851" y="5590629"/>
            <a:ext cx="914400" cy="914400"/>
          </a:xfrm>
          <a:prstGeom prst="rect">
            <a:avLst/>
          </a:prstGeom>
        </p:spPr>
      </p:pic>
      <p:pic>
        <p:nvPicPr>
          <p:cNvPr id="2091" name="Graphique 2090" descr="Contour de visage amoureux contour">
            <a:extLst>
              <a:ext uri="{FF2B5EF4-FFF2-40B4-BE49-F238E27FC236}">
                <a16:creationId xmlns:a16="http://schemas.microsoft.com/office/drawing/2014/main" id="{17115399-1C5C-CDB8-5213-1ED58D42FC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706" y="5590629"/>
            <a:ext cx="914400" cy="914400"/>
          </a:xfrm>
          <a:prstGeom prst="rect">
            <a:avLst/>
          </a:prstGeom>
        </p:spPr>
      </p:pic>
      <p:pic>
        <p:nvPicPr>
          <p:cNvPr id="2092" name="Graphique 2091" descr="Contour de visage confus contour">
            <a:extLst>
              <a:ext uri="{FF2B5EF4-FFF2-40B4-BE49-F238E27FC236}">
                <a16:creationId xmlns:a16="http://schemas.microsoft.com/office/drawing/2014/main" id="{4F7943E1-CA47-58C7-4FB4-C7B902A5B0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706" y="4466429"/>
            <a:ext cx="914400" cy="914400"/>
          </a:xfrm>
          <a:prstGeom prst="rect">
            <a:avLst/>
          </a:prstGeom>
        </p:spPr>
      </p:pic>
    </p:spTree>
    <p:extLst>
      <p:ext uri="{BB962C8B-B14F-4D97-AF65-F5344CB8AC3E}">
        <p14:creationId xmlns:p14="http://schemas.microsoft.com/office/powerpoint/2010/main" val="3822902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54CF4E8-B237-7334-C32D-5D833B173324}"/>
              </a:ext>
            </a:extLst>
          </p:cNvPr>
          <p:cNvSpPr txBox="1"/>
          <p:nvPr/>
        </p:nvSpPr>
        <p:spPr>
          <a:xfrm>
            <a:off x="7623432" y="1532634"/>
            <a:ext cx="2906831"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de données</a:t>
            </a:r>
          </a:p>
        </p:txBody>
      </p:sp>
      <p:sp>
        <p:nvSpPr>
          <p:cNvPr id="5" name="ZoneTexte 4">
            <a:extLst>
              <a:ext uri="{FF2B5EF4-FFF2-40B4-BE49-F238E27FC236}">
                <a16:creationId xmlns:a16="http://schemas.microsoft.com/office/drawing/2014/main" id="{AA0FB0F7-959C-0F8A-19C3-D1EB8EF026B4}"/>
              </a:ext>
            </a:extLst>
          </p:cNvPr>
          <p:cNvSpPr txBox="1"/>
          <p:nvPr/>
        </p:nvSpPr>
        <p:spPr>
          <a:xfrm>
            <a:off x="7918775" y="2505303"/>
            <a:ext cx="2906831"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de texte</a:t>
            </a:r>
          </a:p>
        </p:txBody>
      </p:sp>
      <p:sp>
        <p:nvSpPr>
          <p:cNvPr id="8" name="ZoneTexte 7">
            <a:extLst>
              <a:ext uri="{FF2B5EF4-FFF2-40B4-BE49-F238E27FC236}">
                <a16:creationId xmlns:a16="http://schemas.microsoft.com/office/drawing/2014/main" id="{46F74C5F-5D82-E72B-89CE-1575A0AAB6E3}"/>
              </a:ext>
            </a:extLst>
          </p:cNvPr>
          <p:cNvSpPr txBox="1"/>
          <p:nvPr/>
        </p:nvSpPr>
        <p:spPr>
          <a:xfrm>
            <a:off x="7989282" y="3527311"/>
            <a:ext cx="2906831" cy="461665"/>
          </a:xfrm>
          <a:prstGeom prst="rect">
            <a:avLst/>
          </a:prstGeom>
          <a:noFill/>
        </p:spPr>
        <p:txBody>
          <a:bodyPr wrap="square" rtlCol="0">
            <a:spAutoFit/>
          </a:bodyPr>
          <a:lstStyle/>
          <a:p>
            <a:r>
              <a:rPr lang="fr-FR" sz="2400" dirty="0">
                <a:solidFill>
                  <a:srgbClr val="FF0066"/>
                </a:solidFill>
                <a:latin typeface="Bernard MT Condensed" panose="02050806060905020404" pitchFamily="18" charset="0"/>
              </a:rPr>
              <a:t>Analyse de sentiments</a:t>
            </a:r>
          </a:p>
        </p:txBody>
      </p:sp>
      <p:sp>
        <p:nvSpPr>
          <p:cNvPr id="9" name="ZoneTexte 8">
            <a:extLst>
              <a:ext uri="{FF2B5EF4-FFF2-40B4-BE49-F238E27FC236}">
                <a16:creationId xmlns:a16="http://schemas.microsoft.com/office/drawing/2014/main" id="{E767B1BF-72C2-2D8F-B80F-E65A768D7C38}"/>
              </a:ext>
            </a:extLst>
          </p:cNvPr>
          <p:cNvSpPr txBox="1"/>
          <p:nvPr/>
        </p:nvSpPr>
        <p:spPr>
          <a:xfrm>
            <a:off x="7702207" y="4621580"/>
            <a:ext cx="2583588" cy="461665"/>
          </a:xfrm>
          <a:prstGeom prst="rect">
            <a:avLst/>
          </a:prstGeom>
          <a:noFill/>
        </p:spPr>
        <p:txBody>
          <a:bodyPr wrap="square" rtlCol="0">
            <a:spAutoFit/>
          </a:bodyPr>
          <a:lstStyle/>
          <a:p>
            <a:r>
              <a:rPr lang="fr-FR" sz="2400" dirty="0">
                <a:solidFill>
                  <a:srgbClr val="002060"/>
                </a:solidFill>
                <a:latin typeface="Bernard MT Condensed" panose="02050806060905020404" pitchFamily="18" charset="0"/>
              </a:rPr>
              <a:t>Analyse marketing </a:t>
            </a:r>
          </a:p>
        </p:txBody>
      </p:sp>
      <p:sp>
        <p:nvSpPr>
          <p:cNvPr id="2" name="Rectangle 5">
            <a:extLst>
              <a:ext uri="{FF2B5EF4-FFF2-40B4-BE49-F238E27FC236}">
                <a16:creationId xmlns:a16="http://schemas.microsoft.com/office/drawing/2014/main" id="{13DDB486-6339-5986-3D3A-CEC1A3C45831}"/>
              </a:ext>
            </a:extLst>
          </p:cNvPr>
          <p:cNvSpPr/>
          <p:nvPr/>
        </p:nvSpPr>
        <p:spPr>
          <a:xfrm>
            <a:off x="-1479747" y="0"/>
            <a:ext cx="8831542" cy="6890825"/>
          </a:xfrm>
          <a:custGeom>
            <a:avLst/>
            <a:gdLst>
              <a:gd name="connsiteX0" fmla="*/ 0 w 7163269"/>
              <a:gd name="connsiteY0" fmla="*/ 0 h 6890825"/>
              <a:gd name="connsiteX1" fmla="*/ 7163269 w 7163269"/>
              <a:gd name="connsiteY1" fmla="*/ 0 h 6890825"/>
              <a:gd name="connsiteX2" fmla="*/ 7163269 w 7163269"/>
              <a:gd name="connsiteY2" fmla="*/ 6890825 h 6890825"/>
              <a:gd name="connsiteX3" fmla="*/ 0 w 7163269"/>
              <a:gd name="connsiteY3" fmla="*/ 6890825 h 6890825"/>
              <a:gd name="connsiteX4" fmla="*/ 0 w 7163269"/>
              <a:gd name="connsiteY4" fmla="*/ 0 h 6890825"/>
              <a:gd name="connsiteX0" fmla="*/ 0 w 7778881"/>
              <a:gd name="connsiteY0" fmla="*/ 0 h 6890825"/>
              <a:gd name="connsiteX1" fmla="*/ 7163269 w 7778881"/>
              <a:gd name="connsiteY1" fmla="*/ 0 h 6890825"/>
              <a:gd name="connsiteX2" fmla="*/ 7163269 w 7778881"/>
              <a:gd name="connsiteY2" fmla="*/ 6890825 h 6890825"/>
              <a:gd name="connsiteX3" fmla="*/ 0 w 7778881"/>
              <a:gd name="connsiteY3" fmla="*/ 6890825 h 6890825"/>
              <a:gd name="connsiteX4" fmla="*/ 0 w 7778881"/>
              <a:gd name="connsiteY4" fmla="*/ 0 h 6890825"/>
              <a:gd name="connsiteX0" fmla="*/ 0 w 7892806"/>
              <a:gd name="connsiteY0" fmla="*/ 0 h 6890825"/>
              <a:gd name="connsiteX1" fmla="*/ 7163269 w 7892806"/>
              <a:gd name="connsiteY1" fmla="*/ 0 h 6890825"/>
              <a:gd name="connsiteX2" fmla="*/ 7163269 w 7892806"/>
              <a:gd name="connsiteY2" fmla="*/ 6890825 h 6890825"/>
              <a:gd name="connsiteX3" fmla="*/ 0 w 7892806"/>
              <a:gd name="connsiteY3" fmla="*/ 6890825 h 6890825"/>
              <a:gd name="connsiteX4" fmla="*/ 0 w 7892806"/>
              <a:gd name="connsiteY4" fmla="*/ 0 h 6890825"/>
              <a:gd name="connsiteX0" fmla="*/ 0 w 7920653"/>
              <a:gd name="connsiteY0" fmla="*/ 0 h 6890825"/>
              <a:gd name="connsiteX1" fmla="*/ 7163269 w 7920653"/>
              <a:gd name="connsiteY1" fmla="*/ 0 h 6890825"/>
              <a:gd name="connsiteX2" fmla="*/ 7163269 w 7920653"/>
              <a:gd name="connsiteY2" fmla="*/ 6890825 h 6890825"/>
              <a:gd name="connsiteX3" fmla="*/ 0 w 7920653"/>
              <a:gd name="connsiteY3" fmla="*/ 6890825 h 6890825"/>
              <a:gd name="connsiteX4" fmla="*/ 0 w 7920653"/>
              <a:gd name="connsiteY4" fmla="*/ 0 h 68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653" h="6890825">
                <a:moveTo>
                  <a:pt x="0" y="0"/>
                </a:moveTo>
                <a:lnTo>
                  <a:pt x="7163269" y="0"/>
                </a:lnTo>
                <a:cubicBezTo>
                  <a:pt x="8548396" y="2459261"/>
                  <a:pt x="7715156" y="5616496"/>
                  <a:pt x="7163269" y="6890825"/>
                </a:cubicBezTo>
                <a:lnTo>
                  <a:pt x="0" y="6890825"/>
                </a:lnTo>
                <a:lnTo>
                  <a:pt x="0" y="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3E0B36BB-85CD-C3C4-BEEF-D868A3477F76}"/>
              </a:ext>
            </a:extLst>
          </p:cNvPr>
          <p:cNvSpPr/>
          <p:nvPr/>
        </p:nvSpPr>
        <p:spPr>
          <a:xfrm>
            <a:off x="-1830159" y="-16413"/>
            <a:ext cx="8831542" cy="6890825"/>
          </a:xfrm>
          <a:custGeom>
            <a:avLst/>
            <a:gdLst>
              <a:gd name="connsiteX0" fmla="*/ 0 w 7163269"/>
              <a:gd name="connsiteY0" fmla="*/ 0 h 6890825"/>
              <a:gd name="connsiteX1" fmla="*/ 7163269 w 7163269"/>
              <a:gd name="connsiteY1" fmla="*/ 0 h 6890825"/>
              <a:gd name="connsiteX2" fmla="*/ 7163269 w 7163269"/>
              <a:gd name="connsiteY2" fmla="*/ 6890825 h 6890825"/>
              <a:gd name="connsiteX3" fmla="*/ 0 w 7163269"/>
              <a:gd name="connsiteY3" fmla="*/ 6890825 h 6890825"/>
              <a:gd name="connsiteX4" fmla="*/ 0 w 7163269"/>
              <a:gd name="connsiteY4" fmla="*/ 0 h 6890825"/>
              <a:gd name="connsiteX0" fmla="*/ 0 w 7778881"/>
              <a:gd name="connsiteY0" fmla="*/ 0 h 6890825"/>
              <a:gd name="connsiteX1" fmla="*/ 7163269 w 7778881"/>
              <a:gd name="connsiteY1" fmla="*/ 0 h 6890825"/>
              <a:gd name="connsiteX2" fmla="*/ 7163269 w 7778881"/>
              <a:gd name="connsiteY2" fmla="*/ 6890825 h 6890825"/>
              <a:gd name="connsiteX3" fmla="*/ 0 w 7778881"/>
              <a:gd name="connsiteY3" fmla="*/ 6890825 h 6890825"/>
              <a:gd name="connsiteX4" fmla="*/ 0 w 7778881"/>
              <a:gd name="connsiteY4" fmla="*/ 0 h 6890825"/>
              <a:gd name="connsiteX0" fmla="*/ 0 w 7892806"/>
              <a:gd name="connsiteY0" fmla="*/ 0 h 6890825"/>
              <a:gd name="connsiteX1" fmla="*/ 7163269 w 7892806"/>
              <a:gd name="connsiteY1" fmla="*/ 0 h 6890825"/>
              <a:gd name="connsiteX2" fmla="*/ 7163269 w 7892806"/>
              <a:gd name="connsiteY2" fmla="*/ 6890825 h 6890825"/>
              <a:gd name="connsiteX3" fmla="*/ 0 w 7892806"/>
              <a:gd name="connsiteY3" fmla="*/ 6890825 h 6890825"/>
              <a:gd name="connsiteX4" fmla="*/ 0 w 7892806"/>
              <a:gd name="connsiteY4" fmla="*/ 0 h 6890825"/>
              <a:gd name="connsiteX0" fmla="*/ 0 w 7920653"/>
              <a:gd name="connsiteY0" fmla="*/ 0 h 6890825"/>
              <a:gd name="connsiteX1" fmla="*/ 7163269 w 7920653"/>
              <a:gd name="connsiteY1" fmla="*/ 0 h 6890825"/>
              <a:gd name="connsiteX2" fmla="*/ 7163269 w 7920653"/>
              <a:gd name="connsiteY2" fmla="*/ 6890825 h 6890825"/>
              <a:gd name="connsiteX3" fmla="*/ 0 w 7920653"/>
              <a:gd name="connsiteY3" fmla="*/ 6890825 h 6890825"/>
              <a:gd name="connsiteX4" fmla="*/ 0 w 7920653"/>
              <a:gd name="connsiteY4" fmla="*/ 0 h 68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653" h="6890825">
                <a:moveTo>
                  <a:pt x="0" y="0"/>
                </a:moveTo>
                <a:lnTo>
                  <a:pt x="7163269" y="0"/>
                </a:lnTo>
                <a:cubicBezTo>
                  <a:pt x="8548396" y="2459261"/>
                  <a:pt x="7715156" y="5616496"/>
                  <a:pt x="7163269" y="6890825"/>
                </a:cubicBezTo>
                <a:lnTo>
                  <a:pt x="0" y="6890825"/>
                </a:lnTo>
                <a:lnTo>
                  <a:pt x="0" y="0"/>
                </a:lnTo>
                <a:close/>
              </a:path>
            </a:pathLst>
          </a:cu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337654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4">
            <a:extLst>
              <a:ext uri="{FF2B5EF4-FFF2-40B4-BE49-F238E27FC236}">
                <a16:creationId xmlns:a16="http://schemas.microsoft.com/office/drawing/2014/main" id="{4A965551-F7D4-C6F0-B007-DD4B2A585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473" y="2813850"/>
            <a:ext cx="3594889" cy="239326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404870E-9C09-B76A-5434-DD9D74235DE8}"/>
              </a:ext>
            </a:extLst>
          </p:cNvPr>
          <p:cNvSpPr>
            <a:spLocks noGrp="1"/>
          </p:cNvSpPr>
          <p:nvPr>
            <p:ph type="title"/>
          </p:nvPr>
        </p:nvSpPr>
        <p:spPr>
          <a:xfrm>
            <a:off x="6925772" y="455206"/>
            <a:ext cx="4345030" cy="955969"/>
          </a:xfrm>
        </p:spPr>
        <p:txBody>
          <a:bodyPr/>
          <a:lstStyle/>
          <a:p>
            <a:r>
              <a:rPr lang="fr-FR" dirty="0">
                <a:solidFill>
                  <a:srgbClr val="F3C1EE"/>
                </a:solidFill>
                <a:latin typeface="Bernard MT Condensed" panose="02050806060905020404" pitchFamily="18" charset="0"/>
              </a:rPr>
              <a:t>Modèle BERT Base</a:t>
            </a:r>
          </a:p>
        </p:txBody>
      </p:sp>
      <p:sp>
        <p:nvSpPr>
          <p:cNvPr id="11" name="ZoneTexte 10">
            <a:extLst>
              <a:ext uri="{FF2B5EF4-FFF2-40B4-BE49-F238E27FC236}">
                <a16:creationId xmlns:a16="http://schemas.microsoft.com/office/drawing/2014/main" id="{B5FC942B-129B-4830-9C35-613DA4173F00}"/>
              </a:ext>
            </a:extLst>
          </p:cNvPr>
          <p:cNvSpPr txBox="1"/>
          <p:nvPr/>
        </p:nvSpPr>
        <p:spPr>
          <a:xfrm>
            <a:off x="6279674" y="1166940"/>
            <a:ext cx="5780915" cy="369332"/>
          </a:xfrm>
          <a:prstGeom prst="rect">
            <a:avLst/>
          </a:prstGeom>
          <a:noFill/>
        </p:spPr>
        <p:txBody>
          <a:bodyPr wrap="square">
            <a:spAutoFit/>
          </a:bodyPr>
          <a:lstStyle/>
          <a:p>
            <a:r>
              <a:rPr lang="fr-FR" sz="1800" spc="-5" dirty="0">
                <a:solidFill>
                  <a:srgbClr val="002060"/>
                </a:solidFill>
                <a:effectLst/>
                <a:latin typeface="Bernard MT Condensed" panose="02050806060905020404" pitchFamily="18" charset="0"/>
                <a:ea typeface="Calibri" panose="020F0502020204030204" pitchFamily="34" charset="0"/>
                <a:cs typeface="Times New Roman" panose="02020603050405020304" pitchFamily="18" charset="0"/>
              </a:rPr>
              <a:t>Bidirectionnel Encoder </a:t>
            </a:r>
            <a:r>
              <a:rPr lang="fr-FR" sz="1800" spc="-5" dirty="0" err="1">
                <a:solidFill>
                  <a:srgbClr val="002060"/>
                </a:solidFill>
                <a:effectLst/>
                <a:latin typeface="Bernard MT Condensed" panose="02050806060905020404" pitchFamily="18" charset="0"/>
                <a:ea typeface="Calibri" panose="020F0502020204030204" pitchFamily="34" charset="0"/>
                <a:cs typeface="Times New Roman" panose="02020603050405020304" pitchFamily="18" charset="0"/>
              </a:rPr>
              <a:t>Representations</a:t>
            </a:r>
            <a:r>
              <a:rPr lang="fr-FR" sz="1800" spc="-5" dirty="0">
                <a:solidFill>
                  <a:srgbClr val="002060"/>
                </a:solidFill>
                <a:effectLst/>
                <a:latin typeface="Bernard MT Condensed" panose="02050806060905020404" pitchFamily="18" charset="0"/>
                <a:ea typeface="Calibri" panose="020F0502020204030204" pitchFamily="34" charset="0"/>
                <a:cs typeface="Times New Roman" panose="02020603050405020304" pitchFamily="18" charset="0"/>
              </a:rPr>
              <a:t> </a:t>
            </a:r>
            <a:r>
              <a:rPr lang="fr-FR" sz="1800" spc="-5" dirty="0" err="1">
                <a:solidFill>
                  <a:srgbClr val="002060"/>
                </a:solidFill>
                <a:effectLst/>
                <a:latin typeface="Bernard MT Condensed" panose="02050806060905020404" pitchFamily="18" charset="0"/>
                <a:ea typeface="Calibri" panose="020F0502020204030204" pitchFamily="34" charset="0"/>
                <a:cs typeface="Times New Roman" panose="02020603050405020304" pitchFamily="18" charset="0"/>
              </a:rPr>
              <a:t>from</a:t>
            </a:r>
            <a:r>
              <a:rPr lang="fr-FR" sz="1800" spc="-5" dirty="0">
                <a:solidFill>
                  <a:srgbClr val="002060"/>
                </a:solidFill>
                <a:effectLst/>
                <a:latin typeface="Bernard MT Condensed" panose="02050806060905020404" pitchFamily="18" charset="0"/>
                <a:ea typeface="Calibri" panose="020F0502020204030204" pitchFamily="34" charset="0"/>
                <a:cs typeface="Times New Roman" panose="02020603050405020304" pitchFamily="18" charset="0"/>
              </a:rPr>
              <a:t> Transformers</a:t>
            </a:r>
            <a:endParaRPr lang="fr-FR" dirty="0">
              <a:solidFill>
                <a:srgbClr val="002060"/>
              </a:solidFill>
              <a:latin typeface="Bernard MT Condensed" panose="02050806060905020404" pitchFamily="18" charset="0"/>
            </a:endParaRPr>
          </a:p>
        </p:txBody>
      </p:sp>
      <p:pic>
        <p:nvPicPr>
          <p:cNvPr id="10" name="Image 9">
            <a:extLst>
              <a:ext uri="{FF2B5EF4-FFF2-40B4-BE49-F238E27FC236}">
                <a16:creationId xmlns:a16="http://schemas.microsoft.com/office/drawing/2014/main" id="{154EFC52-FF73-965B-68F8-BE2A6C2CBEB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88" y="2734638"/>
            <a:ext cx="5295258" cy="2475266"/>
          </a:xfrm>
          <a:prstGeom prst="rect">
            <a:avLst/>
          </a:prstGeom>
          <a:noFill/>
          <a:ln>
            <a:noFill/>
          </a:ln>
        </p:spPr>
      </p:pic>
      <p:sp>
        <p:nvSpPr>
          <p:cNvPr id="14" name="Flèche : pentagone 13">
            <a:extLst>
              <a:ext uri="{FF2B5EF4-FFF2-40B4-BE49-F238E27FC236}">
                <a16:creationId xmlns:a16="http://schemas.microsoft.com/office/drawing/2014/main" id="{9D8C6A20-7561-C421-8C35-0164AFB3847D}"/>
              </a:ext>
            </a:extLst>
          </p:cNvPr>
          <p:cNvSpPr/>
          <p:nvPr/>
        </p:nvSpPr>
        <p:spPr>
          <a:xfrm>
            <a:off x="0" y="2122626"/>
            <a:ext cx="5924436" cy="430098"/>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rgbClr val="F3C1EE"/>
                </a:solidFill>
              </a:rPr>
              <a:t>Encodeur</a:t>
            </a:r>
          </a:p>
        </p:txBody>
      </p:sp>
      <p:sp>
        <p:nvSpPr>
          <p:cNvPr id="16" name="Flèche : pentagone 15">
            <a:extLst>
              <a:ext uri="{FF2B5EF4-FFF2-40B4-BE49-F238E27FC236}">
                <a16:creationId xmlns:a16="http://schemas.microsoft.com/office/drawing/2014/main" id="{DA86FF7C-E964-F1E6-F00F-B7BFC08A7524}"/>
              </a:ext>
            </a:extLst>
          </p:cNvPr>
          <p:cNvSpPr/>
          <p:nvPr/>
        </p:nvSpPr>
        <p:spPr>
          <a:xfrm>
            <a:off x="-1852" y="561712"/>
            <a:ext cx="4820247" cy="430098"/>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9EE0FA2-0EAF-8045-D674-A0D9F9C2C3BF}"/>
              </a:ext>
            </a:extLst>
          </p:cNvPr>
          <p:cNvSpPr txBox="1"/>
          <p:nvPr/>
        </p:nvSpPr>
        <p:spPr>
          <a:xfrm>
            <a:off x="185666" y="604298"/>
            <a:ext cx="5119780" cy="1400383"/>
          </a:xfrm>
          <a:prstGeom prst="rect">
            <a:avLst/>
          </a:prstGeom>
          <a:noFill/>
        </p:spPr>
        <p:txBody>
          <a:bodyPr wrap="square">
            <a:spAutoFit/>
          </a:bodyPr>
          <a:lstStyle/>
          <a:p>
            <a:r>
              <a:rPr lang="fr-FR" sz="1700" b="1" dirty="0">
                <a:solidFill>
                  <a:srgbClr val="F3C1EE"/>
                </a:solidFill>
              </a:rPr>
              <a:t>                                     Principe</a:t>
            </a:r>
            <a:r>
              <a:rPr lang="fr-FR" sz="1700" b="1" dirty="0">
                <a:solidFill>
                  <a:srgbClr val="002060"/>
                </a:solidFill>
              </a:rPr>
              <a:t> </a:t>
            </a:r>
          </a:p>
          <a:p>
            <a:endParaRPr lang="fr-FR" sz="1700" b="1" dirty="0">
              <a:solidFill>
                <a:srgbClr val="002060"/>
              </a:solidFill>
            </a:endParaRPr>
          </a:p>
          <a:p>
            <a:r>
              <a:rPr lang="fr-FR" sz="1700" dirty="0">
                <a:solidFill>
                  <a:srgbClr val="002060"/>
                </a:solidFill>
              </a:rPr>
              <a:t>- Modèle</a:t>
            </a:r>
            <a:r>
              <a:rPr lang="fr-FR" sz="1700" b="1" dirty="0">
                <a:solidFill>
                  <a:srgbClr val="002060"/>
                </a:solidFill>
              </a:rPr>
              <a:t> NLP </a:t>
            </a:r>
          </a:p>
          <a:p>
            <a:r>
              <a:rPr lang="fr-FR" sz="1700" dirty="0">
                <a:solidFill>
                  <a:srgbClr val="002060"/>
                </a:solidFill>
              </a:rPr>
              <a:t>- Basé sur </a:t>
            </a:r>
            <a:r>
              <a:rPr lang="fr-FR" sz="1700" b="1" dirty="0">
                <a:solidFill>
                  <a:srgbClr val="002060"/>
                </a:solidFill>
              </a:rPr>
              <a:t>Transformers (un encodeur uniquement)</a:t>
            </a:r>
          </a:p>
          <a:p>
            <a:r>
              <a:rPr lang="fr-FR" sz="1700" dirty="0">
                <a:solidFill>
                  <a:srgbClr val="002060"/>
                </a:solidFill>
              </a:rPr>
              <a:t>- Logique </a:t>
            </a:r>
            <a:r>
              <a:rPr lang="fr-FR" sz="1700" b="1" dirty="0">
                <a:solidFill>
                  <a:srgbClr val="002060"/>
                </a:solidFill>
              </a:rPr>
              <a:t>bidirectionnelle</a:t>
            </a:r>
            <a:r>
              <a:rPr lang="fr-FR" sz="1700" dirty="0">
                <a:solidFill>
                  <a:srgbClr val="002060"/>
                </a:solidFill>
              </a:rPr>
              <a:t> pour comprendre le contexte</a:t>
            </a:r>
          </a:p>
        </p:txBody>
      </p:sp>
      <p:sp>
        <p:nvSpPr>
          <p:cNvPr id="18" name="Flèche : pentagone 17">
            <a:extLst>
              <a:ext uri="{FF2B5EF4-FFF2-40B4-BE49-F238E27FC236}">
                <a16:creationId xmlns:a16="http://schemas.microsoft.com/office/drawing/2014/main" id="{4D14F15B-DE2E-64B0-B234-86C2502744F6}"/>
              </a:ext>
            </a:extLst>
          </p:cNvPr>
          <p:cNvSpPr/>
          <p:nvPr/>
        </p:nvSpPr>
        <p:spPr>
          <a:xfrm>
            <a:off x="5549926" y="2122626"/>
            <a:ext cx="4831525" cy="430098"/>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AF25B682-0764-6EEE-BA54-09B7C2CFAB80}"/>
              </a:ext>
            </a:extLst>
          </p:cNvPr>
          <p:cNvSpPr txBox="1"/>
          <p:nvPr/>
        </p:nvSpPr>
        <p:spPr>
          <a:xfrm>
            <a:off x="5245539" y="2149034"/>
            <a:ext cx="2316049" cy="3016210"/>
          </a:xfrm>
          <a:prstGeom prst="rect">
            <a:avLst/>
          </a:prstGeom>
          <a:noFill/>
        </p:spPr>
        <p:txBody>
          <a:bodyPr wrap="square">
            <a:spAutoFit/>
          </a:bodyPr>
          <a:lstStyle/>
          <a:p>
            <a:pPr rtl="0">
              <a:spcBef>
                <a:spcPts val="0"/>
              </a:spcBef>
              <a:spcAft>
                <a:spcPts val="800"/>
              </a:spcAft>
            </a:pPr>
            <a:r>
              <a:rPr lang="en-US" sz="1800" b="1" i="0" u="none" strike="noStrike" dirty="0">
                <a:solidFill>
                  <a:srgbClr val="F3C1EE"/>
                </a:solidFill>
                <a:effectLst/>
              </a:rPr>
              <a:t>Tokens </a:t>
            </a:r>
            <a:r>
              <a:rPr lang="en-US" sz="1800" b="1" i="0" u="none" strike="noStrike" dirty="0" err="1">
                <a:solidFill>
                  <a:srgbClr val="F3C1EE"/>
                </a:solidFill>
                <a:effectLst/>
              </a:rPr>
              <a:t>spéciaux</a:t>
            </a:r>
            <a:endParaRPr lang="en-US" b="1" dirty="0">
              <a:solidFill>
                <a:srgbClr val="F3C1EE"/>
              </a:solidFill>
            </a:endParaRPr>
          </a:p>
          <a:p>
            <a:pPr rtl="0">
              <a:spcBef>
                <a:spcPts val="0"/>
              </a:spcBef>
              <a:spcAft>
                <a:spcPts val="800"/>
              </a:spcAft>
            </a:pPr>
            <a:endParaRPr lang="en-US" sz="2200" b="1" i="0" u="none" strike="noStrike" dirty="0">
              <a:solidFill>
                <a:srgbClr val="F3C1EE"/>
              </a:solidFill>
              <a:effectLst/>
            </a:endParaRPr>
          </a:p>
          <a:p>
            <a:pPr rtl="0">
              <a:spcBef>
                <a:spcPts val="0"/>
              </a:spcBef>
              <a:spcAft>
                <a:spcPts val="800"/>
              </a:spcAft>
            </a:pPr>
            <a:r>
              <a:rPr lang="en-US" sz="2200" b="0" i="0" u="none" strike="noStrike" dirty="0">
                <a:solidFill>
                  <a:srgbClr val="002060"/>
                </a:solidFill>
                <a:effectLst/>
              </a:rPr>
              <a:t>[UNK] = 100</a:t>
            </a:r>
            <a:endParaRPr lang="en-US" sz="2200" b="0" dirty="0">
              <a:solidFill>
                <a:srgbClr val="002060"/>
              </a:solidFill>
              <a:effectLst/>
            </a:endParaRPr>
          </a:p>
          <a:p>
            <a:pPr rtl="0">
              <a:spcBef>
                <a:spcPts val="0"/>
              </a:spcBef>
              <a:spcAft>
                <a:spcPts val="800"/>
              </a:spcAft>
            </a:pPr>
            <a:r>
              <a:rPr lang="en-US" sz="2200" b="0" i="0" u="none" strike="noStrike" dirty="0">
                <a:solidFill>
                  <a:srgbClr val="002060"/>
                </a:solidFill>
                <a:effectLst/>
              </a:rPr>
              <a:t>[SEP] = 102</a:t>
            </a:r>
            <a:endParaRPr lang="en-US" sz="2200" dirty="0">
              <a:solidFill>
                <a:srgbClr val="002060"/>
              </a:solidFill>
            </a:endParaRPr>
          </a:p>
          <a:p>
            <a:pPr rtl="0">
              <a:spcBef>
                <a:spcPts val="0"/>
              </a:spcBef>
              <a:spcAft>
                <a:spcPts val="800"/>
              </a:spcAft>
            </a:pPr>
            <a:r>
              <a:rPr lang="en-US" sz="2200" b="0" i="0" u="none" strike="noStrike" dirty="0">
                <a:solidFill>
                  <a:srgbClr val="002060"/>
                </a:solidFill>
                <a:effectLst/>
              </a:rPr>
              <a:t>[PAD]</a:t>
            </a:r>
            <a:r>
              <a:rPr lang="en-US" sz="2200" dirty="0">
                <a:solidFill>
                  <a:srgbClr val="002060"/>
                </a:solidFill>
              </a:rPr>
              <a:t> </a:t>
            </a:r>
            <a:r>
              <a:rPr lang="en-US" sz="2200" b="0" i="0" u="none" strike="noStrike" dirty="0">
                <a:solidFill>
                  <a:srgbClr val="002060"/>
                </a:solidFill>
                <a:effectLst/>
              </a:rPr>
              <a:t>= 0	</a:t>
            </a:r>
            <a:r>
              <a:rPr lang="en-US" sz="2200" b="1" i="0" u="none" strike="noStrike" dirty="0">
                <a:solidFill>
                  <a:srgbClr val="002060"/>
                </a:solidFill>
                <a:effectLst/>
              </a:rPr>
              <a:t>  </a:t>
            </a:r>
          </a:p>
          <a:p>
            <a:pPr rtl="0">
              <a:spcBef>
                <a:spcPts val="0"/>
              </a:spcBef>
              <a:spcAft>
                <a:spcPts val="800"/>
              </a:spcAft>
            </a:pPr>
            <a:r>
              <a:rPr lang="en-US" sz="2200" b="0" i="0" u="none" strike="noStrike" dirty="0">
                <a:solidFill>
                  <a:srgbClr val="002060"/>
                </a:solidFill>
                <a:effectLst/>
              </a:rPr>
              <a:t>[CLS] = 101</a:t>
            </a:r>
            <a:endParaRPr lang="en-US" sz="2200" b="0" dirty="0">
              <a:solidFill>
                <a:srgbClr val="002060"/>
              </a:solidFill>
              <a:effectLst/>
            </a:endParaRPr>
          </a:p>
          <a:p>
            <a:r>
              <a:rPr lang="en-US" sz="2200" b="0" i="0" u="none" strike="noStrike" dirty="0">
                <a:solidFill>
                  <a:srgbClr val="002060"/>
                </a:solidFill>
                <a:effectLst/>
              </a:rPr>
              <a:t>[MASK</a:t>
            </a:r>
            <a:r>
              <a:rPr lang="en-US" sz="2200" dirty="0">
                <a:solidFill>
                  <a:srgbClr val="002060"/>
                </a:solidFill>
              </a:rPr>
              <a:t>] = 103</a:t>
            </a:r>
            <a:endParaRPr lang="fr-FR" sz="2200" dirty="0">
              <a:solidFill>
                <a:srgbClr val="002060"/>
              </a:solidFill>
            </a:endParaRPr>
          </a:p>
        </p:txBody>
      </p:sp>
      <p:sp>
        <p:nvSpPr>
          <p:cNvPr id="21" name="ZoneTexte 20">
            <a:extLst>
              <a:ext uri="{FF2B5EF4-FFF2-40B4-BE49-F238E27FC236}">
                <a16:creationId xmlns:a16="http://schemas.microsoft.com/office/drawing/2014/main" id="{9F9355C4-FDFF-EBBA-81A6-461C2662C6EF}"/>
              </a:ext>
            </a:extLst>
          </p:cNvPr>
          <p:cNvSpPr txBox="1"/>
          <p:nvPr/>
        </p:nvSpPr>
        <p:spPr>
          <a:xfrm>
            <a:off x="7685535" y="2163437"/>
            <a:ext cx="2386764" cy="369332"/>
          </a:xfrm>
          <a:prstGeom prst="rect">
            <a:avLst/>
          </a:prstGeom>
          <a:noFill/>
        </p:spPr>
        <p:txBody>
          <a:bodyPr wrap="square" rtlCol="0">
            <a:spAutoFit/>
          </a:bodyPr>
          <a:lstStyle/>
          <a:p>
            <a:r>
              <a:rPr lang="fr-FR" b="1" dirty="0">
                <a:solidFill>
                  <a:srgbClr val="F3C1EE"/>
                </a:solidFill>
              </a:rPr>
              <a:t>Longueur max </a:t>
            </a:r>
            <a:r>
              <a:rPr lang="fr-FR" b="1" dirty="0" err="1">
                <a:solidFill>
                  <a:srgbClr val="F3C1EE"/>
                </a:solidFill>
              </a:rPr>
              <a:t>tokens</a:t>
            </a:r>
            <a:endParaRPr lang="fr-FR" b="1" dirty="0">
              <a:solidFill>
                <a:srgbClr val="F3C1EE"/>
              </a:solidFill>
            </a:endParaRPr>
          </a:p>
        </p:txBody>
      </p:sp>
      <p:sp>
        <p:nvSpPr>
          <p:cNvPr id="22" name="Flèche : pentagone 21">
            <a:extLst>
              <a:ext uri="{FF2B5EF4-FFF2-40B4-BE49-F238E27FC236}">
                <a16:creationId xmlns:a16="http://schemas.microsoft.com/office/drawing/2014/main" id="{7719970D-28C8-712A-15DF-C4F6332BB053}"/>
              </a:ext>
            </a:extLst>
          </p:cNvPr>
          <p:cNvSpPr/>
          <p:nvPr/>
        </p:nvSpPr>
        <p:spPr>
          <a:xfrm>
            <a:off x="-7326" y="5295877"/>
            <a:ext cx="11889051" cy="430098"/>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F838A142-8F5E-EC56-E1F8-EFCB47686F94}"/>
              </a:ext>
            </a:extLst>
          </p:cNvPr>
          <p:cNvSpPr txBox="1"/>
          <p:nvPr/>
        </p:nvSpPr>
        <p:spPr>
          <a:xfrm>
            <a:off x="4942241" y="5339435"/>
            <a:ext cx="2307518" cy="369332"/>
          </a:xfrm>
          <a:prstGeom prst="rect">
            <a:avLst/>
          </a:prstGeom>
          <a:noFill/>
        </p:spPr>
        <p:txBody>
          <a:bodyPr wrap="square" rtlCol="0">
            <a:spAutoFit/>
          </a:bodyPr>
          <a:lstStyle/>
          <a:p>
            <a:r>
              <a:rPr lang="fr-FR" b="1" dirty="0">
                <a:solidFill>
                  <a:srgbClr val="F3C1EE"/>
                </a:solidFill>
              </a:rPr>
              <a:t>Entrainement de BERT</a:t>
            </a:r>
          </a:p>
        </p:txBody>
      </p:sp>
      <p:sp>
        <p:nvSpPr>
          <p:cNvPr id="24" name="ZoneTexte 23">
            <a:extLst>
              <a:ext uri="{FF2B5EF4-FFF2-40B4-BE49-F238E27FC236}">
                <a16:creationId xmlns:a16="http://schemas.microsoft.com/office/drawing/2014/main" id="{C8D38541-06D3-9971-49B1-A782799603FA}"/>
              </a:ext>
            </a:extLst>
          </p:cNvPr>
          <p:cNvSpPr txBox="1"/>
          <p:nvPr/>
        </p:nvSpPr>
        <p:spPr>
          <a:xfrm>
            <a:off x="122584" y="5938231"/>
            <a:ext cx="2713700" cy="630942"/>
          </a:xfrm>
          <a:prstGeom prst="rect">
            <a:avLst/>
          </a:prstGeom>
          <a:noFill/>
        </p:spPr>
        <p:txBody>
          <a:bodyPr wrap="square" rtlCol="0">
            <a:spAutoFit/>
          </a:bodyPr>
          <a:lstStyle/>
          <a:p>
            <a:r>
              <a:rPr lang="fr-FR" sz="1700" dirty="0">
                <a:solidFill>
                  <a:srgbClr val="002060"/>
                </a:solidFill>
              </a:rPr>
              <a:t>- </a:t>
            </a:r>
            <a:r>
              <a:rPr lang="fr-FR" sz="1700" b="1" i="0" dirty="0" err="1">
                <a:solidFill>
                  <a:srgbClr val="002060"/>
                </a:solidFill>
                <a:effectLst/>
                <a:latin typeface="Söhne"/>
              </a:rPr>
              <a:t>Masked</a:t>
            </a:r>
            <a:r>
              <a:rPr lang="fr-FR" sz="1700" b="1" i="0" dirty="0">
                <a:solidFill>
                  <a:srgbClr val="002060"/>
                </a:solidFill>
                <a:effectLst/>
                <a:latin typeface="Söhne"/>
              </a:rPr>
              <a:t> </a:t>
            </a:r>
            <a:r>
              <a:rPr lang="fr-FR" sz="1700" b="1" i="0" dirty="0" err="1">
                <a:solidFill>
                  <a:srgbClr val="002060"/>
                </a:solidFill>
                <a:effectLst/>
                <a:latin typeface="Söhne"/>
              </a:rPr>
              <a:t>Language</a:t>
            </a:r>
            <a:r>
              <a:rPr lang="fr-FR" sz="1700" b="1" i="0" dirty="0">
                <a:solidFill>
                  <a:srgbClr val="002060"/>
                </a:solidFill>
                <a:effectLst/>
                <a:latin typeface="Söhne"/>
              </a:rPr>
              <a:t> Model </a:t>
            </a:r>
          </a:p>
          <a:p>
            <a:r>
              <a:rPr lang="fr-FR" sz="1700" b="1" dirty="0">
                <a:solidFill>
                  <a:srgbClr val="002060"/>
                </a:solidFill>
                <a:latin typeface="Söhne"/>
              </a:rPr>
              <a:t>- </a:t>
            </a:r>
            <a:r>
              <a:rPr lang="fr-FR" sz="1700" b="1" i="0" dirty="0">
                <a:solidFill>
                  <a:srgbClr val="002060"/>
                </a:solidFill>
                <a:effectLst/>
                <a:latin typeface="Söhne"/>
              </a:rPr>
              <a:t>Next Sentence </a:t>
            </a:r>
            <a:r>
              <a:rPr lang="fr-FR" sz="1700" b="1" i="0" dirty="0" err="1">
                <a:solidFill>
                  <a:srgbClr val="002060"/>
                </a:solidFill>
                <a:effectLst/>
                <a:latin typeface="Söhne"/>
              </a:rPr>
              <a:t>Prediction</a:t>
            </a:r>
            <a:r>
              <a:rPr lang="fr-FR" sz="1700" b="1" i="0" dirty="0">
                <a:solidFill>
                  <a:srgbClr val="002060"/>
                </a:solidFill>
                <a:effectLst/>
                <a:latin typeface="Söhne"/>
              </a:rPr>
              <a:t> </a:t>
            </a:r>
            <a:endParaRPr lang="fr-FR" sz="1700" dirty="0">
              <a:solidFill>
                <a:srgbClr val="002060"/>
              </a:solidFill>
            </a:endParaRPr>
          </a:p>
        </p:txBody>
      </p:sp>
      <p:sp>
        <p:nvSpPr>
          <p:cNvPr id="26" name="ZoneTexte 25">
            <a:extLst>
              <a:ext uri="{FF2B5EF4-FFF2-40B4-BE49-F238E27FC236}">
                <a16:creationId xmlns:a16="http://schemas.microsoft.com/office/drawing/2014/main" id="{DA225C9A-0699-D09C-1275-CBCE443C2452}"/>
              </a:ext>
            </a:extLst>
          </p:cNvPr>
          <p:cNvSpPr txBox="1"/>
          <p:nvPr/>
        </p:nvSpPr>
        <p:spPr>
          <a:xfrm>
            <a:off x="2891039" y="5934479"/>
            <a:ext cx="7300814" cy="353943"/>
          </a:xfrm>
          <a:prstGeom prst="rect">
            <a:avLst/>
          </a:prstGeom>
          <a:noFill/>
        </p:spPr>
        <p:txBody>
          <a:bodyPr wrap="square">
            <a:spAutoFit/>
          </a:bodyPr>
          <a:lstStyle/>
          <a:p>
            <a:r>
              <a:rPr lang="fr-FR" sz="1700" b="0" i="0" dirty="0">
                <a:solidFill>
                  <a:srgbClr val="374151"/>
                </a:solidFill>
                <a:effectLst/>
                <a:latin typeface="Söhne"/>
              </a:rPr>
              <a:t>Phrase A : « </a:t>
            </a:r>
            <a:r>
              <a:rPr lang="fr-FR" sz="1700" b="0" i="0" dirty="0" err="1">
                <a:solidFill>
                  <a:srgbClr val="374151"/>
                </a:solidFill>
                <a:effectLst/>
                <a:latin typeface="Söhne"/>
              </a:rPr>
              <a:t>My</a:t>
            </a:r>
            <a:r>
              <a:rPr lang="fr-FR" sz="1700" b="0" i="0" dirty="0">
                <a:solidFill>
                  <a:srgbClr val="374151"/>
                </a:solidFill>
                <a:effectLst/>
                <a:latin typeface="Söhne"/>
              </a:rPr>
              <a:t> dog </a:t>
            </a:r>
            <a:r>
              <a:rPr lang="fr-FR" sz="1700" b="0" i="0" dirty="0" err="1">
                <a:solidFill>
                  <a:srgbClr val="374151"/>
                </a:solidFill>
                <a:effectLst/>
                <a:latin typeface="Söhne"/>
              </a:rPr>
              <a:t>is</a:t>
            </a:r>
            <a:r>
              <a:rPr lang="fr-FR" sz="1700" b="0" i="0" dirty="0">
                <a:solidFill>
                  <a:srgbClr val="374151"/>
                </a:solidFill>
                <a:effectLst/>
                <a:latin typeface="Söhne"/>
              </a:rPr>
              <a:t> </a:t>
            </a:r>
            <a:r>
              <a:rPr lang="fr-FR" sz="1700" b="0" i="0" dirty="0" err="1">
                <a:solidFill>
                  <a:srgbClr val="374151"/>
                </a:solidFill>
                <a:effectLst/>
                <a:latin typeface="Söhne"/>
              </a:rPr>
              <a:t>cute</a:t>
            </a:r>
            <a:r>
              <a:rPr lang="fr-FR" sz="1700" b="0" i="0" dirty="0">
                <a:solidFill>
                  <a:srgbClr val="374151"/>
                </a:solidFill>
                <a:effectLst/>
                <a:latin typeface="Söhne"/>
              </a:rPr>
              <a:t>." Phrase B : « He likes </a:t>
            </a:r>
            <a:r>
              <a:rPr lang="fr-FR" sz="1700" b="0" i="0" dirty="0" err="1">
                <a:solidFill>
                  <a:srgbClr val="374151"/>
                </a:solidFill>
                <a:effectLst/>
                <a:latin typeface="Söhne"/>
              </a:rPr>
              <a:t>playing</a:t>
            </a:r>
            <a:r>
              <a:rPr lang="fr-FR" sz="1700" b="0" i="0" dirty="0">
                <a:solidFill>
                  <a:srgbClr val="374151"/>
                </a:solidFill>
                <a:effectLst/>
                <a:latin typeface="Söhne"/>
              </a:rPr>
              <a:t>." </a:t>
            </a:r>
            <a:r>
              <a:rPr lang="fr-FR" sz="1700" b="0" i="0" dirty="0">
                <a:solidFill>
                  <a:srgbClr val="374151"/>
                </a:solidFill>
                <a:effectLst/>
                <a:latin typeface="Söhne"/>
                <a:sym typeface="Wingdings" panose="05000000000000000000" pitchFamily="2" charset="2"/>
              </a:rPr>
              <a:t> </a:t>
            </a:r>
            <a:r>
              <a:rPr lang="fr-FR" sz="1700" b="1" i="0" dirty="0">
                <a:solidFill>
                  <a:srgbClr val="374151"/>
                </a:solidFill>
                <a:effectLst/>
                <a:latin typeface="Söhne"/>
              </a:rPr>
              <a:t>Label « </a:t>
            </a:r>
            <a:r>
              <a:rPr lang="fr-FR" sz="1700" b="1" i="0" dirty="0" err="1">
                <a:solidFill>
                  <a:srgbClr val="374151"/>
                </a:solidFill>
                <a:effectLst/>
                <a:latin typeface="Söhne"/>
              </a:rPr>
              <a:t>IsNext</a:t>
            </a:r>
            <a:r>
              <a:rPr lang="fr-FR" sz="1700" b="1" i="0" dirty="0">
                <a:solidFill>
                  <a:srgbClr val="374151"/>
                </a:solidFill>
                <a:effectLst/>
                <a:latin typeface="Söhne"/>
              </a:rPr>
              <a:t> » </a:t>
            </a:r>
            <a:endParaRPr lang="fr-FR" sz="1700" b="1" dirty="0"/>
          </a:p>
        </p:txBody>
      </p:sp>
      <p:sp>
        <p:nvSpPr>
          <p:cNvPr id="30" name="ZoneTexte 29">
            <a:extLst>
              <a:ext uri="{FF2B5EF4-FFF2-40B4-BE49-F238E27FC236}">
                <a16:creationId xmlns:a16="http://schemas.microsoft.com/office/drawing/2014/main" id="{755D33BB-2DF6-488C-1394-8C0E7D505ECB}"/>
              </a:ext>
            </a:extLst>
          </p:cNvPr>
          <p:cNvSpPr txBox="1"/>
          <p:nvPr/>
        </p:nvSpPr>
        <p:spPr>
          <a:xfrm>
            <a:off x="2891040" y="6236548"/>
            <a:ext cx="9229781" cy="353943"/>
          </a:xfrm>
          <a:prstGeom prst="rect">
            <a:avLst/>
          </a:prstGeom>
          <a:noFill/>
        </p:spPr>
        <p:txBody>
          <a:bodyPr wrap="square">
            <a:spAutoFit/>
          </a:bodyPr>
          <a:lstStyle/>
          <a:p>
            <a:r>
              <a:rPr lang="fr-FR" sz="1700" b="0" i="0" dirty="0">
                <a:solidFill>
                  <a:srgbClr val="374151"/>
                </a:solidFill>
                <a:effectLst/>
                <a:latin typeface="Söhne"/>
              </a:rPr>
              <a:t>Phrase A : " </a:t>
            </a:r>
            <a:r>
              <a:rPr lang="fr-FR" sz="1700" b="0" i="0" dirty="0" err="1">
                <a:solidFill>
                  <a:srgbClr val="374151"/>
                </a:solidFill>
                <a:effectLst/>
                <a:latin typeface="Söhne"/>
              </a:rPr>
              <a:t>My</a:t>
            </a:r>
            <a:r>
              <a:rPr lang="fr-FR" sz="1700" b="0" i="0" dirty="0">
                <a:solidFill>
                  <a:srgbClr val="374151"/>
                </a:solidFill>
                <a:effectLst/>
                <a:latin typeface="Söhne"/>
              </a:rPr>
              <a:t> dog </a:t>
            </a:r>
            <a:r>
              <a:rPr lang="fr-FR" sz="1700" b="0" i="0" dirty="0" err="1">
                <a:solidFill>
                  <a:srgbClr val="374151"/>
                </a:solidFill>
                <a:effectLst/>
                <a:latin typeface="Söhne"/>
              </a:rPr>
              <a:t>is</a:t>
            </a:r>
            <a:r>
              <a:rPr lang="fr-FR" sz="1700" b="0" i="0" dirty="0">
                <a:solidFill>
                  <a:srgbClr val="374151"/>
                </a:solidFill>
                <a:effectLst/>
                <a:latin typeface="Söhne"/>
              </a:rPr>
              <a:t> </a:t>
            </a:r>
            <a:r>
              <a:rPr lang="fr-FR" sz="1700" b="0" i="0" dirty="0" err="1">
                <a:solidFill>
                  <a:srgbClr val="374151"/>
                </a:solidFill>
                <a:effectLst/>
                <a:latin typeface="Söhne"/>
              </a:rPr>
              <a:t>cute</a:t>
            </a:r>
            <a:r>
              <a:rPr lang="fr-FR" sz="1700" b="0" i="0" dirty="0">
                <a:solidFill>
                  <a:srgbClr val="374151"/>
                </a:solidFill>
                <a:effectLst/>
                <a:latin typeface="Söhne"/>
              </a:rPr>
              <a:t>." Phrase B : "Les poissons nagent dans l'océan." </a:t>
            </a:r>
            <a:r>
              <a:rPr lang="fr-FR" sz="1700" b="1" i="0" dirty="0">
                <a:solidFill>
                  <a:srgbClr val="374151"/>
                </a:solidFill>
                <a:effectLst/>
                <a:latin typeface="Söhne"/>
                <a:sym typeface="Wingdings" panose="05000000000000000000" pitchFamily="2" charset="2"/>
              </a:rPr>
              <a:t></a:t>
            </a:r>
            <a:r>
              <a:rPr lang="fr-FR" sz="1700" b="1" i="0" dirty="0">
                <a:solidFill>
                  <a:srgbClr val="374151"/>
                </a:solidFill>
                <a:effectLst/>
                <a:latin typeface="Söhne"/>
              </a:rPr>
              <a:t>  Label « </a:t>
            </a:r>
            <a:r>
              <a:rPr lang="fr-FR" sz="1700" b="1" i="0" dirty="0" err="1">
                <a:solidFill>
                  <a:srgbClr val="374151"/>
                </a:solidFill>
                <a:effectLst/>
                <a:latin typeface="Söhne"/>
              </a:rPr>
              <a:t>NotNext</a:t>
            </a:r>
            <a:r>
              <a:rPr lang="fr-FR" sz="1700" b="1" i="0" dirty="0">
                <a:solidFill>
                  <a:srgbClr val="374151"/>
                </a:solidFill>
                <a:effectLst/>
                <a:latin typeface="Söhne"/>
              </a:rPr>
              <a:t> »</a:t>
            </a:r>
            <a:endParaRPr lang="fr-FR" sz="1700" b="1" dirty="0"/>
          </a:p>
        </p:txBody>
      </p:sp>
    </p:spTree>
    <p:extLst>
      <p:ext uri="{BB962C8B-B14F-4D97-AF65-F5344CB8AC3E}">
        <p14:creationId xmlns:p14="http://schemas.microsoft.com/office/powerpoint/2010/main" val="17448768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7d4f239-682a-4021-b82d-c53e827a9e1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B94C9EE801514783FD425CE1ADE35F" ma:contentTypeVersion="14" ma:contentTypeDescription="Crée un document." ma:contentTypeScope="" ma:versionID="86d21d2a9b353e4fec07c843bcd71f99">
  <xsd:schema xmlns:xsd="http://www.w3.org/2001/XMLSchema" xmlns:xs="http://www.w3.org/2001/XMLSchema" xmlns:p="http://schemas.microsoft.com/office/2006/metadata/properties" xmlns:ns3="7ab8ca40-c88b-4b7d-9ad8-31d677f5454c" xmlns:ns4="27d4f239-682a-4021-b82d-c53e827a9e13" targetNamespace="http://schemas.microsoft.com/office/2006/metadata/properties" ma:root="true" ma:fieldsID="c4fcc1c74cf651ed52004be6b9f7554c" ns3:_="" ns4:_="">
    <xsd:import namespace="7ab8ca40-c88b-4b7d-9ad8-31d677f5454c"/>
    <xsd:import namespace="27d4f239-682a-4021-b82d-c53e827a9e1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_activity"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b8ca40-c88b-4b7d-9ad8-31d677f5454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d4f239-682a-4021-b82d-c53e827a9e1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99815-4C22-430D-BC11-12EDF56B4C27}">
  <ds:schemaRefs>
    <ds:schemaRef ds:uri="http://schemas.microsoft.com/sharepoint/v3/contenttype/forms"/>
  </ds:schemaRefs>
</ds:datastoreItem>
</file>

<file path=customXml/itemProps2.xml><?xml version="1.0" encoding="utf-8"?>
<ds:datastoreItem xmlns:ds="http://schemas.openxmlformats.org/officeDocument/2006/customXml" ds:itemID="{34FF3AAA-672D-4CAC-926E-7BB8B102A5C9}">
  <ds:schemaRefs>
    <ds:schemaRef ds:uri="http://schemas.microsoft.com/office/2006/documentManagement/types"/>
    <ds:schemaRef ds:uri="http://purl.org/dc/elements/1.1/"/>
    <ds:schemaRef ds:uri="7ab8ca40-c88b-4b7d-9ad8-31d677f5454c"/>
    <ds:schemaRef ds:uri="http://schemas.microsoft.com/office/infopath/2007/PartnerControls"/>
    <ds:schemaRef ds:uri="http://purl.org/dc/dcmitype/"/>
    <ds:schemaRef ds:uri="http://purl.org/dc/terms/"/>
    <ds:schemaRef ds:uri="http://www.w3.org/XML/1998/namespace"/>
    <ds:schemaRef ds:uri="http://schemas.openxmlformats.org/package/2006/metadata/core-properties"/>
    <ds:schemaRef ds:uri="27d4f239-682a-4021-b82d-c53e827a9e13"/>
    <ds:schemaRef ds:uri="http://schemas.microsoft.com/office/2006/metadata/properties"/>
  </ds:schemaRefs>
</ds:datastoreItem>
</file>

<file path=customXml/itemProps3.xml><?xml version="1.0" encoding="utf-8"?>
<ds:datastoreItem xmlns:ds="http://schemas.openxmlformats.org/officeDocument/2006/customXml" ds:itemID="{894D1B0C-AC3B-4BE5-B9B0-DE6B519CC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b8ca40-c88b-4b7d-9ad8-31d677f5454c"/>
    <ds:schemaRef ds:uri="27d4f239-682a-4021-b82d-c53e827a9e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3518</Words>
  <Application>Microsoft Office PowerPoint</Application>
  <PresentationFormat>Grand écran</PresentationFormat>
  <Paragraphs>505</Paragraphs>
  <Slides>25</Slides>
  <Notes>25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25</vt:i4>
      </vt:variant>
    </vt:vector>
  </HeadingPairs>
  <TitlesOfParts>
    <vt:vector size="36" baseType="lpstr">
      <vt:lpstr>Amasis MT Pro Medium</vt:lpstr>
      <vt:lpstr>Arial</vt:lpstr>
      <vt:lpstr>Bernard MT Condensed</vt:lpstr>
      <vt:lpstr>Calibri</vt:lpstr>
      <vt:lpstr>Calibri Light</vt:lpstr>
      <vt:lpstr>Courier New</vt:lpstr>
      <vt:lpstr>Inter</vt:lpstr>
      <vt:lpstr>Roboto</vt:lpstr>
      <vt:lpstr>Söhne</vt:lpstr>
      <vt:lpstr>Wingdings</vt:lpstr>
      <vt:lpstr>Thème Office</vt:lpstr>
      <vt:lpstr>Présentation PowerPoint</vt:lpstr>
      <vt:lpstr>Présentation PowerPoint</vt:lpstr>
      <vt:lpstr>Présentation PowerPoint</vt:lpstr>
      <vt:lpstr>Présentation PowerPoint</vt:lpstr>
      <vt:lpstr>Présentation PowerPoint</vt:lpstr>
      <vt:lpstr>'application' 'compte' 'bien', 'très',  'bug', 'impossible',  'use', 'code', 'bank', 'update', 'easy', 'virement', 'transaction', 'message', 'simple', 'problème’, 'mois', 'possible', 'page', 'mal', 'utiliser', ‘mot, 'version’, ’good’ 'facile', 'connecter’, 'access', 'login', 'super', 'bancaire', 'moins', 'mieux', 'need', 'demande', 'merci', 'solde', 'intuitive', 'ligne', 'marche', 'banque'</vt:lpstr>
      <vt:lpstr>Présentation PowerPoint</vt:lpstr>
      <vt:lpstr>Présentation PowerPoint</vt:lpstr>
      <vt:lpstr>Modèle BERT Base</vt:lpstr>
      <vt:lpstr>Modèle BERT Base</vt:lpstr>
      <vt:lpstr>Présentation PowerPoint</vt:lpstr>
      <vt:lpstr>Latent Dirichlet Allocation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Evan SABRE</dc:creator>
  <cp:lastModifiedBy>Evan SABRE</cp:lastModifiedBy>
  <cp:revision>135</cp:revision>
  <dcterms:created xsi:type="dcterms:W3CDTF">2023-09-27T10:21:11Z</dcterms:created>
  <dcterms:modified xsi:type="dcterms:W3CDTF">2023-11-05T13:31:48Z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0x01010005B94C9EE801514783FD425CE1ADE35F</vt:lpwstr>
  </property>
</Properties>
</file>